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sldIdLst>
    <p:sldId id="256" r:id="rId2"/>
    <p:sldId id="259" r:id="rId3"/>
    <p:sldId id="260" r:id="rId4"/>
    <p:sldId id="261" r:id="rId5"/>
    <p:sldId id="262" r:id="rId6"/>
    <p:sldId id="264" r:id="rId7"/>
    <p:sldId id="267" r:id="rId8"/>
    <p:sldId id="266" r:id="rId9"/>
    <p:sldId id="269" r:id="rId10"/>
    <p:sldId id="268"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498DB-F8FA-4A87-85F7-A43133178C26}" type="doc">
      <dgm:prSet loTypeId="urn:microsoft.com/office/officeart/2005/8/layout/bProcess3" loCatId="process" qsTypeId="urn:microsoft.com/office/officeart/2005/8/quickstyle/3d7" qsCatId="3D" csTypeId="urn:microsoft.com/office/officeart/2005/8/colors/accent1_2" csCatId="accent1" phldr="1"/>
      <dgm:spPr/>
      <dgm:t>
        <a:bodyPr/>
        <a:lstStyle/>
        <a:p>
          <a:endParaRPr lang="en-US"/>
        </a:p>
      </dgm:t>
    </dgm:pt>
    <dgm:pt modelId="{B48251BD-12A6-4889-9311-88804F6FF40C}">
      <dgm:prSet/>
      <dgm:spPr/>
      <dgm:t>
        <a:bodyPr/>
        <a:lstStyle/>
        <a:p>
          <a:r>
            <a:rPr lang="en-US" dirty="0"/>
            <a:t>Empower faculty and learners</a:t>
          </a:r>
        </a:p>
      </dgm:t>
    </dgm:pt>
    <dgm:pt modelId="{586B2B1A-0C81-46AC-9033-6DE4DCD14D0B}" type="parTrans" cxnId="{B3408D47-6B5A-4445-AD35-5C400C3C6A6F}">
      <dgm:prSet/>
      <dgm:spPr/>
      <dgm:t>
        <a:bodyPr/>
        <a:lstStyle/>
        <a:p>
          <a:endParaRPr lang="en-US"/>
        </a:p>
      </dgm:t>
    </dgm:pt>
    <dgm:pt modelId="{151982E9-7446-487E-A5F6-0C6776153AEB}" type="sibTrans" cxnId="{B3408D47-6B5A-4445-AD35-5C400C3C6A6F}">
      <dgm:prSet/>
      <dgm:spPr/>
      <dgm:t>
        <a:bodyPr/>
        <a:lstStyle/>
        <a:p>
          <a:endParaRPr lang="en-US"/>
        </a:p>
      </dgm:t>
    </dgm:pt>
    <dgm:pt modelId="{9A5CA9DA-B609-43D5-8A81-25E2B321EB31}">
      <dgm:prSet/>
      <dgm:spPr/>
      <dgm:t>
        <a:bodyPr/>
        <a:lstStyle/>
        <a:p>
          <a:r>
            <a:rPr lang="en-US" dirty="0"/>
            <a:t>Hold Empowerment Target Group of Clinical Development and Research Unit in Research Skills Using Training Programs</a:t>
          </a:r>
        </a:p>
      </dgm:t>
    </dgm:pt>
    <dgm:pt modelId="{C93EA3AC-2D85-4258-8C1C-D6F116CB17FC}" type="parTrans" cxnId="{73D0B7AC-9D39-47B7-90A9-FD97E6C2F406}">
      <dgm:prSet/>
      <dgm:spPr/>
      <dgm:t>
        <a:bodyPr/>
        <a:lstStyle/>
        <a:p>
          <a:endParaRPr lang="en-US"/>
        </a:p>
      </dgm:t>
    </dgm:pt>
    <dgm:pt modelId="{7B185555-231D-426B-AF51-086974C6DF6C}" type="sibTrans" cxnId="{73D0B7AC-9D39-47B7-90A9-FD97E6C2F406}">
      <dgm:prSet/>
      <dgm:spPr/>
      <dgm:t>
        <a:bodyPr/>
        <a:lstStyle/>
        <a:p>
          <a:endParaRPr lang="en-US"/>
        </a:p>
      </dgm:t>
    </dgm:pt>
    <dgm:pt modelId="{2498940B-18FD-4C76-9B29-ECD0776792B8}">
      <dgm:prSet/>
      <dgm:spPr/>
      <dgm:t>
        <a:bodyPr/>
        <a:lstStyle/>
        <a:p>
          <a:r>
            <a:rPr lang="en-US" dirty="0"/>
            <a:t>Advanced reference and workshop management workshops</a:t>
          </a:r>
        </a:p>
      </dgm:t>
    </dgm:pt>
    <dgm:pt modelId="{D4DE9909-F6E2-40DB-AF60-8B1D1349D686}" type="parTrans" cxnId="{1956A842-D458-44A7-A559-E3FF848830F7}">
      <dgm:prSet/>
      <dgm:spPr/>
      <dgm:t>
        <a:bodyPr/>
        <a:lstStyle/>
        <a:p>
          <a:endParaRPr lang="en-US"/>
        </a:p>
      </dgm:t>
    </dgm:pt>
    <dgm:pt modelId="{1669E18A-B7A2-4035-958A-3E40FEDB7727}" type="sibTrans" cxnId="{1956A842-D458-44A7-A559-E3FF848830F7}">
      <dgm:prSet/>
      <dgm:spPr/>
      <dgm:t>
        <a:bodyPr/>
        <a:lstStyle/>
        <a:p>
          <a:endParaRPr lang="en-US"/>
        </a:p>
      </dgm:t>
    </dgm:pt>
    <dgm:pt modelId="{E31C4F9A-3FE7-4297-9661-A3664383D446}">
      <dgm:prSet/>
      <dgm:spPr/>
      <dgm:t>
        <a:bodyPr/>
        <a:lstStyle/>
        <a:p>
          <a:r>
            <a:rPr lang="en-US" dirty="0"/>
            <a:t>Providing research advice</a:t>
          </a:r>
        </a:p>
      </dgm:t>
    </dgm:pt>
    <dgm:pt modelId="{DE677A53-65FF-4388-95B8-170C65451DFC}" type="parTrans" cxnId="{3F4391D9-FAEE-4F34-A845-A965987E5211}">
      <dgm:prSet/>
      <dgm:spPr/>
      <dgm:t>
        <a:bodyPr/>
        <a:lstStyle/>
        <a:p>
          <a:endParaRPr lang="en-US"/>
        </a:p>
      </dgm:t>
    </dgm:pt>
    <dgm:pt modelId="{BE205ACB-F95F-4993-878F-62F3E0E90CC1}" type="sibTrans" cxnId="{3F4391D9-FAEE-4F34-A845-A965987E5211}">
      <dgm:prSet/>
      <dgm:spPr/>
      <dgm:t>
        <a:bodyPr/>
        <a:lstStyle/>
        <a:p>
          <a:endParaRPr lang="en-US"/>
        </a:p>
      </dgm:t>
    </dgm:pt>
    <dgm:pt modelId="{3B099721-FDAE-48BC-9889-025D4B63C803}">
      <dgm:prSet/>
      <dgm:spPr/>
      <dgm:t>
        <a:bodyPr/>
        <a:lstStyle/>
        <a:p>
          <a:r>
            <a:rPr lang="en-US" dirty="0"/>
            <a:t>Holding paper workshops, writing submissions and submitting to journals</a:t>
          </a:r>
        </a:p>
      </dgm:t>
    </dgm:pt>
    <dgm:pt modelId="{1292A0BB-EBA3-40AD-8E4E-04A01457F5E4}" type="parTrans" cxnId="{273CC6D8-8503-4501-B685-682FEE672A41}">
      <dgm:prSet/>
      <dgm:spPr/>
      <dgm:t>
        <a:bodyPr/>
        <a:lstStyle/>
        <a:p>
          <a:endParaRPr lang="en-US"/>
        </a:p>
      </dgm:t>
    </dgm:pt>
    <dgm:pt modelId="{71591393-4B53-4CED-9257-9878F2672EAA}" type="sibTrans" cxnId="{273CC6D8-8503-4501-B685-682FEE672A41}">
      <dgm:prSet/>
      <dgm:spPr/>
      <dgm:t>
        <a:bodyPr/>
        <a:lstStyle/>
        <a:p>
          <a:endParaRPr lang="en-US"/>
        </a:p>
      </dgm:t>
    </dgm:pt>
    <dgm:pt modelId="{C2CBAE89-F696-421C-900F-DE040E7BCACD}">
      <dgm:prSet/>
      <dgm:spPr/>
      <dgm:t>
        <a:bodyPr/>
        <a:lstStyle/>
        <a:p>
          <a:r>
            <a:rPr lang="en-US" dirty="0"/>
            <a:t>Hold a meeting of the Research Council of Development and Clinical Research Unit with the aim of reviewing and approving research projects</a:t>
          </a:r>
        </a:p>
      </dgm:t>
    </dgm:pt>
    <dgm:pt modelId="{19A39698-E79A-42D7-8161-3A9FC1053E09}" type="parTrans" cxnId="{4AC7768D-B521-40E4-B44B-A23D6A72CDB8}">
      <dgm:prSet/>
      <dgm:spPr/>
      <dgm:t>
        <a:bodyPr/>
        <a:lstStyle/>
        <a:p>
          <a:endParaRPr lang="en-US"/>
        </a:p>
      </dgm:t>
    </dgm:pt>
    <dgm:pt modelId="{D96924E4-A93A-494C-9104-8201C7A1D444}" type="sibTrans" cxnId="{4AC7768D-B521-40E4-B44B-A23D6A72CDB8}">
      <dgm:prSet/>
      <dgm:spPr/>
      <dgm:t>
        <a:bodyPr/>
        <a:lstStyle/>
        <a:p>
          <a:endParaRPr lang="en-US"/>
        </a:p>
      </dgm:t>
    </dgm:pt>
    <dgm:pt modelId="{4FC15734-1F71-42EC-88A4-B428162E5687}" type="pres">
      <dgm:prSet presAssocID="{7DE498DB-F8FA-4A87-85F7-A43133178C26}" presName="Name0" presStyleCnt="0">
        <dgm:presLayoutVars>
          <dgm:dir/>
          <dgm:resizeHandles val="exact"/>
        </dgm:presLayoutVars>
      </dgm:prSet>
      <dgm:spPr/>
      <dgm:t>
        <a:bodyPr/>
        <a:lstStyle/>
        <a:p>
          <a:endParaRPr lang="en-US"/>
        </a:p>
      </dgm:t>
    </dgm:pt>
    <dgm:pt modelId="{5D03996C-6244-4389-9934-7C433661D98D}" type="pres">
      <dgm:prSet presAssocID="{2498940B-18FD-4C76-9B29-ECD0776792B8}" presName="node" presStyleLbl="node1" presStyleIdx="0" presStyleCnt="6">
        <dgm:presLayoutVars>
          <dgm:bulletEnabled val="1"/>
        </dgm:presLayoutVars>
      </dgm:prSet>
      <dgm:spPr/>
      <dgm:t>
        <a:bodyPr/>
        <a:lstStyle/>
        <a:p>
          <a:endParaRPr lang="en-US"/>
        </a:p>
      </dgm:t>
    </dgm:pt>
    <dgm:pt modelId="{D1D1E815-40FC-4702-9C82-54510EC18504}" type="pres">
      <dgm:prSet presAssocID="{1669E18A-B7A2-4035-958A-3E40FEDB7727}" presName="sibTrans" presStyleLbl="sibTrans1D1" presStyleIdx="0" presStyleCnt="5"/>
      <dgm:spPr/>
      <dgm:t>
        <a:bodyPr/>
        <a:lstStyle/>
        <a:p>
          <a:endParaRPr lang="en-US"/>
        </a:p>
      </dgm:t>
    </dgm:pt>
    <dgm:pt modelId="{90C4AB1D-0BBA-478D-8794-AE077FAC690C}" type="pres">
      <dgm:prSet presAssocID="{1669E18A-B7A2-4035-958A-3E40FEDB7727}" presName="connectorText" presStyleLbl="sibTrans1D1" presStyleIdx="0" presStyleCnt="5"/>
      <dgm:spPr/>
      <dgm:t>
        <a:bodyPr/>
        <a:lstStyle/>
        <a:p>
          <a:endParaRPr lang="en-US"/>
        </a:p>
      </dgm:t>
    </dgm:pt>
    <dgm:pt modelId="{75751881-38C6-4834-9431-24315809C466}" type="pres">
      <dgm:prSet presAssocID="{9A5CA9DA-B609-43D5-8A81-25E2B321EB31}" presName="node" presStyleLbl="node1" presStyleIdx="1" presStyleCnt="6">
        <dgm:presLayoutVars>
          <dgm:bulletEnabled val="1"/>
        </dgm:presLayoutVars>
      </dgm:prSet>
      <dgm:spPr/>
      <dgm:t>
        <a:bodyPr/>
        <a:lstStyle/>
        <a:p>
          <a:endParaRPr lang="en-US"/>
        </a:p>
      </dgm:t>
    </dgm:pt>
    <dgm:pt modelId="{A8F463D1-2DD1-4DFD-8AB4-55B65EFC9C79}" type="pres">
      <dgm:prSet presAssocID="{7B185555-231D-426B-AF51-086974C6DF6C}" presName="sibTrans" presStyleLbl="sibTrans1D1" presStyleIdx="1" presStyleCnt="5"/>
      <dgm:spPr/>
      <dgm:t>
        <a:bodyPr/>
        <a:lstStyle/>
        <a:p>
          <a:endParaRPr lang="en-US"/>
        </a:p>
      </dgm:t>
    </dgm:pt>
    <dgm:pt modelId="{F96FBE98-16A7-48D6-B3ED-9B66C65030AE}" type="pres">
      <dgm:prSet presAssocID="{7B185555-231D-426B-AF51-086974C6DF6C}" presName="connectorText" presStyleLbl="sibTrans1D1" presStyleIdx="1" presStyleCnt="5"/>
      <dgm:spPr/>
      <dgm:t>
        <a:bodyPr/>
        <a:lstStyle/>
        <a:p>
          <a:endParaRPr lang="en-US"/>
        </a:p>
      </dgm:t>
    </dgm:pt>
    <dgm:pt modelId="{9A9B9412-D228-4273-8D4E-731BF1EDF235}" type="pres">
      <dgm:prSet presAssocID="{B48251BD-12A6-4889-9311-88804F6FF40C}" presName="node" presStyleLbl="node1" presStyleIdx="2" presStyleCnt="6">
        <dgm:presLayoutVars>
          <dgm:bulletEnabled val="1"/>
        </dgm:presLayoutVars>
      </dgm:prSet>
      <dgm:spPr/>
      <dgm:t>
        <a:bodyPr/>
        <a:lstStyle/>
        <a:p>
          <a:endParaRPr lang="en-US"/>
        </a:p>
      </dgm:t>
    </dgm:pt>
    <dgm:pt modelId="{8DCA5F1B-353A-4801-B80F-719A42C200E0}" type="pres">
      <dgm:prSet presAssocID="{151982E9-7446-487E-A5F6-0C6776153AEB}" presName="sibTrans" presStyleLbl="sibTrans1D1" presStyleIdx="2" presStyleCnt="5"/>
      <dgm:spPr/>
      <dgm:t>
        <a:bodyPr/>
        <a:lstStyle/>
        <a:p>
          <a:endParaRPr lang="en-US"/>
        </a:p>
      </dgm:t>
    </dgm:pt>
    <dgm:pt modelId="{AF6AB8B7-E410-4889-B621-AF51FF05EDAA}" type="pres">
      <dgm:prSet presAssocID="{151982E9-7446-487E-A5F6-0C6776153AEB}" presName="connectorText" presStyleLbl="sibTrans1D1" presStyleIdx="2" presStyleCnt="5"/>
      <dgm:spPr/>
      <dgm:t>
        <a:bodyPr/>
        <a:lstStyle/>
        <a:p>
          <a:endParaRPr lang="en-US"/>
        </a:p>
      </dgm:t>
    </dgm:pt>
    <dgm:pt modelId="{4576D28A-16B8-402F-91DD-ACB67D1E7DB0}" type="pres">
      <dgm:prSet presAssocID="{C2CBAE89-F696-421C-900F-DE040E7BCACD}" presName="node" presStyleLbl="node1" presStyleIdx="3" presStyleCnt="6">
        <dgm:presLayoutVars>
          <dgm:bulletEnabled val="1"/>
        </dgm:presLayoutVars>
      </dgm:prSet>
      <dgm:spPr/>
      <dgm:t>
        <a:bodyPr/>
        <a:lstStyle/>
        <a:p>
          <a:endParaRPr lang="en-US"/>
        </a:p>
      </dgm:t>
    </dgm:pt>
    <dgm:pt modelId="{5AB77443-87F7-4B84-9BBE-F1693639E148}" type="pres">
      <dgm:prSet presAssocID="{D96924E4-A93A-494C-9104-8201C7A1D444}" presName="sibTrans" presStyleLbl="sibTrans1D1" presStyleIdx="3" presStyleCnt="5"/>
      <dgm:spPr/>
      <dgm:t>
        <a:bodyPr/>
        <a:lstStyle/>
        <a:p>
          <a:endParaRPr lang="en-US"/>
        </a:p>
      </dgm:t>
    </dgm:pt>
    <dgm:pt modelId="{9F1CC512-107B-488B-A5B1-4E8B982C0D97}" type="pres">
      <dgm:prSet presAssocID="{D96924E4-A93A-494C-9104-8201C7A1D444}" presName="connectorText" presStyleLbl="sibTrans1D1" presStyleIdx="3" presStyleCnt="5"/>
      <dgm:spPr/>
      <dgm:t>
        <a:bodyPr/>
        <a:lstStyle/>
        <a:p>
          <a:endParaRPr lang="en-US"/>
        </a:p>
      </dgm:t>
    </dgm:pt>
    <dgm:pt modelId="{A431FD44-09DB-4024-9A21-CDF7A431E489}" type="pres">
      <dgm:prSet presAssocID="{3B099721-FDAE-48BC-9889-025D4B63C803}" presName="node" presStyleLbl="node1" presStyleIdx="4" presStyleCnt="6">
        <dgm:presLayoutVars>
          <dgm:bulletEnabled val="1"/>
        </dgm:presLayoutVars>
      </dgm:prSet>
      <dgm:spPr/>
      <dgm:t>
        <a:bodyPr/>
        <a:lstStyle/>
        <a:p>
          <a:endParaRPr lang="en-US"/>
        </a:p>
      </dgm:t>
    </dgm:pt>
    <dgm:pt modelId="{04225184-B14D-4818-A3DB-C762BFDCDF17}" type="pres">
      <dgm:prSet presAssocID="{71591393-4B53-4CED-9257-9878F2672EAA}" presName="sibTrans" presStyleLbl="sibTrans1D1" presStyleIdx="4" presStyleCnt="5"/>
      <dgm:spPr/>
      <dgm:t>
        <a:bodyPr/>
        <a:lstStyle/>
        <a:p>
          <a:endParaRPr lang="en-US"/>
        </a:p>
      </dgm:t>
    </dgm:pt>
    <dgm:pt modelId="{2D3BC4D7-449E-4771-941D-5A2819798C1F}" type="pres">
      <dgm:prSet presAssocID="{71591393-4B53-4CED-9257-9878F2672EAA}" presName="connectorText" presStyleLbl="sibTrans1D1" presStyleIdx="4" presStyleCnt="5"/>
      <dgm:spPr/>
      <dgm:t>
        <a:bodyPr/>
        <a:lstStyle/>
        <a:p>
          <a:endParaRPr lang="en-US"/>
        </a:p>
      </dgm:t>
    </dgm:pt>
    <dgm:pt modelId="{BF8D35FC-EB22-4984-BD03-856FB86A1B95}" type="pres">
      <dgm:prSet presAssocID="{E31C4F9A-3FE7-4297-9661-A3664383D446}" presName="node" presStyleLbl="node1" presStyleIdx="5" presStyleCnt="6">
        <dgm:presLayoutVars>
          <dgm:bulletEnabled val="1"/>
        </dgm:presLayoutVars>
      </dgm:prSet>
      <dgm:spPr/>
      <dgm:t>
        <a:bodyPr/>
        <a:lstStyle/>
        <a:p>
          <a:endParaRPr lang="en-US"/>
        </a:p>
      </dgm:t>
    </dgm:pt>
  </dgm:ptLst>
  <dgm:cxnLst>
    <dgm:cxn modelId="{3E53BD1D-EC33-4D5E-97FD-DFD06C556AEE}" type="presOf" srcId="{C2CBAE89-F696-421C-900F-DE040E7BCACD}" destId="{4576D28A-16B8-402F-91DD-ACB67D1E7DB0}" srcOrd="0" destOrd="0" presId="urn:microsoft.com/office/officeart/2005/8/layout/bProcess3"/>
    <dgm:cxn modelId="{1956A842-D458-44A7-A559-E3FF848830F7}" srcId="{7DE498DB-F8FA-4A87-85F7-A43133178C26}" destId="{2498940B-18FD-4C76-9B29-ECD0776792B8}" srcOrd="0" destOrd="0" parTransId="{D4DE9909-F6E2-40DB-AF60-8B1D1349D686}" sibTransId="{1669E18A-B7A2-4035-958A-3E40FEDB7727}"/>
    <dgm:cxn modelId="{273CC6D8-8503-4501-B685-682FEE672A41}" srcId="{7DE498DB-F8FA-4A87-85F7-A43133178C26}" destId="{3B099721-FDAE-48BC-9889-025D4B63C803}" srcOrd="4" destOrd="0" parTransId="{1292A0BB-EBA3-40AD-8E4E-04A01457F5E4}" sibTransId="{71591393-4B53-4CED-9257-9878F2672EAA}"/>
    <dgm:cxn modelId="{3D29F1A9-5697-4165-A8B7-8E39DD8A4503}" type="presOf" srcId="{7B185555-231D-426B-AF51-086974C6DF6C}" destId="{A8F463D1-2DD1-4DFD-8AB4-55B65EFC9C79}" srcOrd="0" destOrd="0" presId="urn:microsoft.com/office/officeart/2005/8/layout/bProcess3"/>
    <dgm:cxn modelId="{DBDE14E1-377C-4968-AD5B-55B5555B5389}" type="presOf" srcId="{151982E9-7446-487E-A5F6-0C6776153AEB}" destId="{AF6AB8B7-E410-4889-B621-AF51FF05EDAA}" srcOrd="1" destOrd="0" presId="urn:microsoft.com/office/officeart/2005/8/layout/bProcess3"/>
    <dgm:cxn modelId="{1D938C9A-1ECD-4B02-9FF7-46BC56FB2404}" type="presOf" srcId="{D96924E4-A93A-494C-9104-8201C7A1D444}" destId="{9F1CC512-107B-488B-A5B1-4E8B982C0D97}" srcOrd="1" destOrd="0" presId="urn:microsoft.com/office/officeart/2005/8/layout/bProcess3"/>
    <dgm:cxn modelId="{73D0B7AC-9D39-47B7-90A9-FD97E6C2F406}" srcId="{7DE498DB-F8FA-4A87-85F7-A43133178C26}" destId="{9A5CA9DA-B609-43D5-8A81-25E2B321EB31}" srcOrd="1" destOrd="0" parTransId="{C93EA3AC-2D85-4258-8C1C-D6F116CB17FC}" sibTransId="{7B185555-231D-426B-AF51-086974C6DF6C}"/>
    <dgm:cxn modelId="{8E05B903-D22F-4B01-A3C9-0FB71EFBDB4C}" type="presOf" srcId="{2498940B-18FD-4C76-9B29-ECD0776792B8}" destId="{5D03996C-6244-4389-9934-7C433661D98D}" srcOrd="0" destOrd="0" presId="urn:microsoft.com/office/officeart/2005/8/layout/bProcess3"/>
    <dgm:cxn modelId="{4245E8B3-4EB9-4683-AC46-E21923FEE250}" type="presOf" srcId="{3B099721-FDAE-48BC-9889-025D4B63C803}" destId="{A431FD44-09DB-4024-9A21-CDF7A431E489}" srcOrd="0" destOrd="0" presId="urn:microsoft.com/office/officeart/2005/8/layout/bProcess3"/>
    <dgm:cxn modelId="{FF00947A-457C-4C37-899B-946D44BF46AA}" type="presOf" srcId="{D96924E4-A93A-494C-9104-8201C7A1D444}" destId="{5AB77443-87F7-4B84-9BBE-F1693639E148}" srcOrd="0" destOrd="0" presId="urn:microsoft.com/office/officeart/2005/8/layout/bProcess3"/>
    <dgm:cxn modelId="{4AC7768D-B521-40E4-B44B-A23D6A72CDB8}" srcId="{7DE498DB-F8FA-4A87-85F7-A43133178C26}" destId="{C2CBAE89-F696-421C-900F-DE040E7BCACD}" srcOrd="3" destOrd="0" parTransId="{19A39698-E79A-42D7-8161-3A9FC1053E09}" sibTransId="{D96924E4-A93A-494C-9104-8201C7A1D444}"/>
    <dgm:cxn modelId="{FE177F47-306F-44F0-A70E-9FAAD7832E01}" type="presOf" srcId="{71591393-4B53-4CED-9257-9878F2672EAA}" destId="{04225184-B14D-4818-A3DB-C762BFDCDF17}" srcOrd="0" destOrd="0" presId="urn:microsoft.com/office/officeart/2005/8/layout/bProcess3"/>
    <dgm:cxn modelId="{0999E041-23C8-444B-BE94-FC0473FFAB04}" type="presOf" srcId="{7B185555-231D-426B-AF51-086974C6DF6C}" destId="{F96FBE98-16A7-48D6-B3ED-9B66C65030AE}" srcOrd="1" destOrd="0" presId="urn:microsoft.com/office/officeart/2005/8/layout/bProcess3"/>
    <dgm:cxn modelId="{B46B6072-8040-4454-99AF-22AFB912E165}" type="presOf" srcId="{1669E18A-B7A2-4035-958A-3E40FEDB7727}" destId="{90C4AB1D-0BBA-478D-8794-AE077FAC690C}" srcOrd="1" destOrd="0" presId="urn:microsoft.com/office/officeart/2005/8/layout/bProcess3"/>
    <dgm:cxn modelId="{341C6412-E00C-4DA5-8B6F-A3BE7B7836A3}" type="presOf" srcId="{9A5CA9DA-B609-43D5-8A81-25E2B321EB31}" destId="{75751881-38C6-4834-9431-24315809C466}" srcOrd="0" destOrd="0" presId="urn:microsoft.com/office/officeart/2005/8/layout/bProcess3"/>
    <dgm:cxn modelId="{B3408D47-6B5A-4445-AD35-5C400C3C6A6F}" srcId="{7DE498DB-F8FA-4A87-85F7-A43133178C26}" destId="{B48251BD-12A6-4889-9311-88804F6FF40C}" srcOrd="2" destOrd="0" parTransId="{586B2B1A-0C81-46AC-9033-6DE4DCD14D0B}" sibTransId="{151982E9-7446-487E-A5F6-0C6776153AEB}"/>
    <dgm:cxn modelId="{3F4391D9-FAEE-4F34-A845-A965987E5211}" srcId="{7DE498DB-F8FA-4A87-85F7-A43133178C26}" destId="{E31C4F9A-3FE7-4297-9661-A3664383D446}" srcOrd="5" destOrd="0" parTransId="{DE677A53-65FF-4388-95B8-170C65451DFC}" sibTransId="{BE205ACB-F95F-4993-878F-62F3E0E90CC1}"/>
    <dgm:cxn modelId="{D848A327-6671-4A37-A9D0-921B89033637}" type="presOf" srcId="{1669E18A-B7A2-4035-958A-3E40FEDB7727}" destId="{D1D1E815-40FC-4702-9C82-54510EC18504}" srcOrd="0" destOrd="0" presId="urn:microsoft.com/office/officeart/2005/8/layout/bProcess3"/>
    <dgm:cxn modelId="{B31CA6E3-F204-4F0B-B491-D5E7DFA8956D}" type="presOf" srcId="{B48251BD-12A6-4889-9311-88804F6FF40C}" destId="{9A9B9412-D228-4273-8D4E-731BF1EDF235}" srcOrd="0" destOrd="0" presId="urn:microsoft.com/office/officeart/2005/8/layout/bProcess3"/>
    <dgm:cxn modelId="{1EC59605-D3C7-4D79-B9A9-0AC515CD83F3}" type="presOf" srcId="{7DE498DB-F8FA-4A87-85F7-A43133178C26}" destId="{4FC15734-1F71-42EC-88A4-B428162E5687}" srcOrd="0" destOrd="0" presId="urn:microsoft.com/office/officeart/2005/8/layout/bProcess3"/>
    <dgm:cxn modelId="{1D82B71F-1CDA-46EE-9F63-83F271FA51BF}" type="presOf" srcId="{151982E9-7446-487E-A5F6-0C6776153AEB}" destId="{8DCA5F1B-353A-4801-B80F-719A42C200E0}" srcOrd="0" destOrd="0" presId="urn:microsoft.com/office/officeart/2005/8/layout/bProcess3"/>
    <dgm:cxn modelId="{58C61881-1D9E-403C-9C24-E8E632456B90}" type="presOf" srcId="{E31C4F9A-3FE7-4297-9661-A3664383D446}" destId="{BF8D35FC-EB22-4984-BD03-856FB86A1B95}" srcOrd="0" destOrd="0" presId="urn:microsoft.com/office/officeart/2005/8/layout/bProcess3"/>
    <dgm:cxn modelId="{CCC9A8AE-E2FF-4540-9ED5-C6359F1231AC}" type="presOf" srcId="{71591393-4B53-4CED-9257-9878F2672EAA}" destId="{2D3BC4D7-449E-4771-941D-5A2819798C1F}" srcOrd="1" destOrd="0" presId="urn:microsoft.com/office/officeart/2005/8/layout/bProcess3"/>
    <dgm:cxn modelId="{50355702-2A9A-4A6F-BCD9-361100714830}" type="presParOf" srcId="{4FC15734-1F71-42EC-88A4-B428162E5687}" destId="{5D03996C-6244-4389-9934-7C433661D98D}" srcOrd="0" destOrd="0" presId="urn:microsoft.com/office/officeart/2005/8/layout/bProcess3"/>
    <dgm:cxn modelId="{339B7C2E-BBB7-4952-8B46-6F34288CFFA5}" type="presParOf" srcId="{4FC15734-1F71-42EC-88A4-B428162E5687}" destId="{D1D1E815-40FC-4702-9C82-54510EC18504}" srcOrd="1" destOrd="0" presId="urn:microsoft.com/office/officeart/2005/8/layout/bProcess3"/>
    <dgm:cxn modelId="{6B945FFC-DFC5-474E-8E66-37A06A99A174}" type="presParOf" srcId="{D1D1E815-40FC-4702-9C82-54510EC18504}" destId="{90C4AB1D-0BBA-478D-8794-AE077FAC690C}" srcOrd="0" destOrd="0" presId="urn:microsoft.com/office/officeart/2005/8/layout/bProcess3"/>
    <dgm:cxn modelId="{D0086459-DC7C-41FA-A86C-807193F82B45}" type="presParOf" srcId="{4FC15734-1F71-42EC-88A4-B428162E5687}" destId="{75751881-38C6-4834-9431-24315809C466}" srcOrd="2" destOrd="0" presId="urn:microsoft.com/office/officeart/2005/8/layout/bProcess3"/>
    <dgm:cxn modelId="{125B3734-827F-4A31-943C-AC4B4B7F0988}" type="presParOf" srcId="{4FC15734-1F71-42EC-88A4-B428162E5687}" destId="{A8F463D1-2DD1-4DFD-8AB4-55B65EFC9C79}" srcOrd="3" destOrd="0" presId="urn:microsoft.com/office/officeart/2005/8/layout/bProcess3"/>
    <dgm:cxn modelId="{73177330-825F-41D6-BB0D-5646BEF1E5D2}" type="presParOf" srcId="{A8F463D1-2DD1-4DFD-8AB4-55B65EFC9C79}" destId="{F96FBE98-16A7-48D6-B3ED-9B66C65030AE}" srcOrd="0" destOrd="0" presId="urn:microsoft.com/office/officeart/2005/8/layout/bProcess3"/>
    <dgm:cxn modelId="{9B7222D5-2827-4522-A97D-E370A805EFE1}" type="presParOf" srcId="{4FC15734-1F71-42EC-88A4-B428162E5687}" destId="{9A9B9412-D228-4273-8D4E-731BF1EDF235}" srcOrd="4" destOrd="0" presId="urn:microsoft.com/office/officeart/2005/8/layout/bProcess3"/>
    <dgm:cxn modelId="{18F92322-6937-42CF-AFC6-4B42D7B60E42}" type="presParOf" srcId="{4FC15734-1F71-42EC-88A4-B428162E5687}" destId="{8DCA5F1B-353A-4801-B80F-719A42C200E0}" srcOrd="5" destOrd="0" presId="urn:microsoft.com/office/officeart/2005/8/layout/bProcess3"/>
    <dgm:cxn modelId="{65B06795-5519-4196-B962-5A676202E1DF}" type="presParOf" srcId="{8DCA5F1B-353A-4801-B80F-719A42C200E0}" destId="{AF6AB8B7-E410-4889-B621-AF51FF05EDAA}" srcOrd="0" destOrd="0" presId="urn:microsoft.com/office/officeart/2005/8/layout/bProcess3"/>
    <dgm:cxn modelId="{F2BC5719-C484-44B1-9B0E-B62EF3E59CCA}" type="presParOf" srcId="{4FC15734-1F71-42EC-88A4-B428162E5687}" destId="{4576D28A-16B8-402F-91DD-ACB67D1E7DB0}" srcOrd="6" destOrd="0" presId="urn:microsoft.com/office/officeart/2005/8/layout/bProcess3"/>
    <dgm:cxn modelId="{FE303775-9805-4ED7-B87F-D35F60F5CB40}" type="presParOf" srcId="{4FC15734-1F71-42EC-88A4-B428162E5687}" destId="{5AB77443-87F7-4B84-9BBE-F1693639E148}" srcOrd="7" destOrd="0" presId="urn:microsoft.com/office/officeart/2005/8/layout/bProcess3"/>
    <dgm:cxn modelId="{37EC88F4-A64A-402C-8CF6-8EAD35D49154}" type="presParOf" srcId="{5AB77443-87F7-4B84-9BBE-F1693639E148}" destId="{9F1CC512-107B-488B-A5B1-4E8B982C0D97}" srcOrd="0" destOrd="0" presId="urn:microsoft.com/office/officeart/2005/8/layout/bProcess3"/>
    <dgm:cxn modelId="{1CC3BB35-432C-457A-ADF7-4BCBC5D77DA7}" type="presParOf" srcId="{4FC15734-1F71-42EC-88A4-B428162E5687}" destId="{A431FD44-09DB-4024-9A21-CDF7A431E489}" srcOrd="8" destOrd="0" presId="urn:microsoft.com/office/officeart/2005/8/layout/bProcess3"/>
    <dgm:cxn modelId="{18B4AB30-3406-46A4-9E80-17FA226124DA}" type="presParOf" srcId="{4FC15734-1F71-42EC-88A4-B428162E5687}" destId="{04225184-B14D-4818-A3DB-C762BFDCDF17}" srcOrd="9" destOrd="0" presId="urn:microsoft.com/office/officeart/2005/8/layout/bProcess3"/>
    <dgm:cxn modelId="{0488F6EE-D146-4CF6-B0D7-BDFAC42312C5}" type="presParOf" srcId="{04225184-B14D-4818-A3DB-C762BFDCDF17}" destId="{2D3BC4D7-449E-4771-941D-5A2819798C1F}" srcOrd="0" destOrd="0" presId="urn:microsoft.com/office/officeart/2005/8/layout/bProcess3"/>
    <dgm:cxn modelId="{DEDCAB37-37B2-43ED-BD4B-66C27FE088A1}" type="presParOf" srcId="{4FC15734-1F71-42EC-88A4-B428162E5687}" destId="{BF8D35FC-EB22-4984-BD03-856FB86A1B95}"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1E815-40FC-4702-9C82-54510EC18504}">
      <dsp:nvSpPr>
        <dsp:cNvPr id="0" name=""/>
        <dsp:cNvSpPr/>
      </dsp:nvSpPr>
      <dsp:spPr>
        <a:xfrm>
          <a:off x="3106471" y="651140"/>
          <a:ext cx="502599" cy="91440"/>
        </a:xfrm>
        <a:custGeom>
          <a:avLst/>
          <a:gdLst/>
          <a:ahLst/>
          <a:cxnLst/>
          <a:rect l="0" t="0" r="0" b="0"/>
          <a:pathLst>
            <a:path>
              <a:moveTo>
                <a:pt x="0" y="45720"/>
              </a:moveTo>
              <a:lnTo>
                <a:pt x="502599" y="45720"/>
              </a:lnTo>
            </a:path>
          </a:pathLst>
        </a:custGeom>
        <a:noFill/>
        <a:ln w="9525" cap="flat" cmpd="sng" algn="ctr">
          <a:solidFill>
            <a:schemeClr val="accent1">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4441" y="694194"/>
        <a:ext cx="26659" cy="5331"/>
      </dsp:txXfrm>
    </dsp:sp>
    <dsp:sp modelId="{5D03996C-6244-4389-9934-7C433661D98D}">
      <dsp:nvSpPr>
        <dsp:cNvPr id="0" name=""/>
        <dsp:cNvSpPr/>
      </dsp:nvSpPr>
      <dsp:spPr>
        <a:xfrm>
          <a:off x="790012" y="1382"/>
          <a:ext cx="2318258" cy="1390955"/>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t>Advanced reference and workshop management workshops</a:t>
          </a:r>
        </a:p>
      </dsp:txBody>
      <dsp:txXfrm>
        <a:off x="790012" y="1382"/>
        <a:ext cx="2318258" cy="1390955"/>
      </dsp:txXfrm>
    </dsp:sp>
    <dsp:sp modelId="{A8F463D1-2DD1-4DFD-8AB4-55B65EFC9C79}">
      <dsp:nvSpPr>
        <dsp:cNvPr id="0" name=""/>
        <dsp:cNvSpPr/>
      </dsp:nvSpPr>
      <dsp:spPr>
        <a:xfrm>
          <a:off x="5957929" y="651140"/>
          <a:ext cx="502599" cy="91440"/>
        </a:xfrm>
        <a:custGeom>
          <a:avLst/>
          <a:gdLst/>
          <a:ahLst/>
          <a:cxnLst/>
          <a:rect l="0" t="0" r="0" b="0"/>
          <a:pathLst>
            <a:path>
              <a:moveTo>
                <a:pt x="0" y="45720"/>
              </a:moveTo>
              <a:lnTo>
                <a:pt x="502599" y="45720"/>
              </a:lnTo>
            </a:path>
          </a:pathLst>
        </a:custGeom>
        <a:noFill/>
        <a:ln w="9525" cap="flat" cmpd="sng" algn="ctr">
          <a:solidFill>
            <a:schemeClr val="accent1">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95898" y="694194"/>
        <a:ext cx="26659" cy="5331"/>
      </dsp:txXfrm>
    </dsp:sp>
    <dsp:sp modelId="{75751881-38C6-4834-9431-24315809C466}">
      <dsp:nvSpPr>
        <dsp:cNvPr id="0" name=""/>
        <dsp:cNvSpPr/>
      </dsp:nvSpPr>
      <dsp:spPr>
        <a:xfrm>
          <a:off x="3641470" y="1382"/>
          <a:ext cx="2318258" cy="1390955"/>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t>Hold Empowerment Target Group of Clinical Development and Research Unit in Research Skills Using Training Programs</a:t>
          </a:r>
        </a:p>
      </dsp:txBody>
      <dsp:txXfrm>
        <a:off x="3641470" y="1382"/>
        <a:ext cx="2318258" cy="1390955"/>
      </dsp:txXfrm>
    </dsp:sp>
    <dsp:sp modelId="{8DCA5F1B-353A-4801-B80F-719A42C200E0}">
      <dsp:nvSpPr>
        <dsp:cNvPr id="0" name=""/>
        <dsp:cNvSpPr/>
      </dsp:nvSpPr>
      <dsp:spPr>
        <a:xfrm>
          <a:off x="1949142" y="1390537"/>
          <a:ext cx="5702915" cy="502599"/>
        </a:xfrm>
        <a:custGeom>
          <a:avLst/>
          <a:gdLst/>
          <a:ahLst/>
          <a:cxnLst/>
          <a:rect l="0" t="0" r="0" b="0"/>
          <a:pathLst>
            <a:path>
              <a:moveTo>
                <a:pt x="5702915" y="0"/>
              </a:moveTo>
              <a:lnTo>
                <a:pt x="5702915" y="268399"/>
              </a:lnTo>
              <a:lnTo>
                <a:pt x="0" y="268399"/>
              </a:lnTo>
              <a:lnTo>
                <a:pt x="0" y="502599"/>
              </a:lnTo>
            </a:path>
          </a:pathLst>
        </a:custGeom>
        <a:noFill/>
        <a:ln w="9525" cap="flat" cmpd="sng" algn="ctr">
          <a:solidFill>
            <a:schemeClr val="accent1">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57405" y="1639171"/>
        <a:ext cx="286389" cy="5331"/>
      </dsp:txXfrm>
    </dsp:sp>
    <dsp:sp modelId="{9A9B9412-D228-4273-8D4E-731BF1EDF235}">
      <dsp:nvSpPr>
        <dsp:cNvPr id="0" name=""/>
        <dsp:cNvSpPr/>
      </dsp:nvSpPr>
      <dsp:spPr>
        <a:xfrm>
          <a:off x="6492928" y="1382"/>
          <a:ext cx="2318258" cy="1390955"/>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t>Empower faculty and learners</a:t>
          </a:r>
        </a:p>
      </dsp:txBody>
      <dsp:txXfrm>
        <a:off x="6492928" y="1382"/>
        <a:ext cx="2318258" cy="1390955"/>
      </dsp:txXfrm>
    </dsp:sp>
    <dsp:sp modelId="{5AB77443-87F7-4B84-9BBE-F1693639E148}">
      <dsp:nvSpPr>
        <dsp:cNvPr id="0" name=""/>
        <dsp:cNvSpPr/>
      </dsp:nvSpPr>
      <dsp:spPr>
        <a:xfrm>
          <a:off x="3106471" y="2575294"/>
          <a:ext cx="502599" cy="91440"/>
        </a:xfrm>
        <a:custGeom>
          <a:avLst/>
          <a:gdLst/>
          <a:ahLst/>
          <a:cxnLst/>
          <a:rect l="0" t="0" r="0" b="0"/>
          <a:pathLst>
            <a:path>
              <a:moveTo>
                <a:pt x="0" y="45720"/>
              </a:moveTo>
              <a:lnTo>
                <a:pt x="502599" y="45720"/>
              </a:lnTo>
            </a:path>
          </a:pathLst>
        </a:custGeom>
        <a:noFill/>
        <a:ln w="9525" cap="flat" cmpd="sng" algn="ctr">
          <a:solidFill>
            <a:schemeClr val="accent1">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4441" y="2618348"/>
        <a:ext cx="26659" cy="5331"/>
      </dsp:txXfrm>
    </dsp:sp>
    <dsp:sp modelId="{4576D28A-16B8-402F-91DD-ACB67D1E7DB0}">
      <dsp:nvSpPr>
        <dsp:cNvPr id="0" name=""/>
        <dsp:cNvSpPr/>
      </dsp:nvSpPr>
      <dsp:spPr>
        <a:xfrm>
          <a:off x="790012" y="1925537"/>
          <a:ext cx="2318258" cy="1390955"/>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t>Hold a meeting of the Research Council of Development and Clinical Research Unit with the aim of reviewing and approving research projects</a:t>
          </a:r>
        </a:p>
      </dsp:txBody>
      <dsp:txXfrm>
        <a:off x="790012" y="1925537"/>
        <a:ext cx="2318258" cy="1390955"/>
      </dsp:txXfrm>
    </dsp:sp>
    <dsp:sp modelId="{04225184-B14D-4818-A3DB-C762BFDCDF17}">
      <dsp:nvSpPr>
        <dsp:cNvPr id="0" name=""/>
        <dsp:cNvSpPr/>
      </dsp:nvSpPr>
      <dsp:spPr>
        <a:xfrm>
          <a:off x="5957929" y="2575294"/>
          <a:ext cx="502599" cy="91440"/>
        </a:xfrm>
        <a:custGeom>
          <a:avLst/>
          <a:gdLst/>
          <a:ahLst/>
          <a:cxnLst/>
          <a:rect l="0" t="0" r="0" b="0"/>
          <a:pathLst>
            <a:path>
              <a:moveTo>
                <a:pt x="0" y="45720"/>
              </a:moveTo>
              <a:lnTo>
                <a:pt x="502599" y="45720"/>
              </a:lnTo>
            </a:path>
          </a:pathLst>
        </a:custGeom>
        <a:noFill/>
        <a:ln w="9525" cap="flat" cmpd="sng" algn="ctr">
          <a:solidFill>
            <a:schemeClr val="accent1">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95898" y="2618348"/>
        <a:ext cx="26659" cy="5331"/>
      </dsp:txXfrm>
    </dsp:sp>
    <dsp:sp modelId="{A431FD44-09DB-4024-9A21-CDF7A431E489}">
      <dsp:nvSpPr>
        <dsp:cNvPr id="0" name=""/>
        <dsp:cNvSpPr/>
      </dsp:nvSpPr>
      <dsp:spPr>
        <a:xfrm>
          <a:off x="3641470" y="1925537"/>
          <a:ext cx="2318258" cy="1390955"/>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t>Holding paper workshops, writing submissions and submitting to journals</a:t>
          </a:r>
        </a:p>
      </dsp:txBody>
      <dsp:txXfrm>
        <a:off x="3641470" y="1925537"/>
        <a:ext cx="2318258" cy="1390955"/>
      </dsp:txXfrm>
    </dsp:sp>
    <dsp:sp modelId="{BF8D35FC-EB22-4984-BD03-856FB86A1B95}">
      <dsp:nvSpPr>
        <dsp:cNvPr id="0" name=""/>
        <dsp:cNvSpPr/>
      </dsp:nvSpPr>
      <dsp:spPr>
        <a:xfrm>
          <a:off x="6492928" y="1925537"/>
          <a:ext cx="2318258" cy="1390955"/>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t>Providing research advice</a:t>
          </a:r>
        </a:p>
      </dsp:txBody>
      <dsp:txXfrm>
        <a:off x="6492928" y="1925537"/>
        <a:ext cx="2318258" cy="139095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C54D0BC-0586-4C42-A107-6F38218FEB6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9868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38DE94-07F9-416A-ACDD-1F794C78758D}"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4D0BC-0586-4C42-A107-6F38218FEB63}" type="slidenum">
              <a:rPr lang="en-US" smtClean="0"/>
              <a:t>‹#›</a:t>
            </a:fld>
            <a:endParaRPr lang="en-US"/>
          </a:p>
        </p:txBody>
      </p:sp>
    </p:spTree>
    <p:extLst>
      <p:ext uri="{BB962C8B-B14F-4D97-AF65-F5344CB8AC3E}">
        <p14:creationId xmlns:p14="http://schemas.microsoft.com/office/powerpoint/2010/main" val="375462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D0BC-0586-4C42-A107-6F38218FEB6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656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D0BC-0586-4C42-A107-6F38218FEB6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117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D0BC-0586-4C42-A107-6F38218FEB63}" type="slidenum">
              <a:rPr lang="en-US" smtClean="0"/>
              <a:t>‹#›</a:t>
            </a:fld>
            <a:endParaRPr lang="en-US"/>
          </a:p>
        </p:txBody>
      </p:sp>
    </p:spTree>
    <p:extLst>
      <p:ext uri="{BB962C8B-B14F-4D97-AF65-F5344CB8AC3E}">
        <p14:creationId xmlns:p14="http://schemas.microsoft.com/office/powerpoint/2010/main" val="1350365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D0BC-0586-4C42-A107-6F38218FEB6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27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D0BC-0586-4C42-A107-6F38218FEB6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1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D0BC-0586-4C42-A107-6F38218FEB6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323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D0BC-0586-4C42-A107-6F38218FEB6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1389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D0BC-0586-4C42-A107-6F38218FEB63}" type="slidenum">
              <a:rPr lang="en-US" smtClean="0"/>
              <a:t>‹#›</a:t>
            </a:fld>
            <a:endParaRPr lang="en-US"/>
          </a:p>
        </p:txBody>
      </p:sp>
    </p:spTree>
    <p:extLst>
      <p:ext uri="{BB962C8B-B14F-4D97-AF65-F5344CB8AC3E}">
        <p14:creationId xmlns:p14="http://schemas.microsoft.com/office/powerpoint/2010/main" val="224493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38DE94-07F9-416A-ACDD-1F794C78758D}"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4D0BC-0586-4C42-A107-6F38218FEB6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9940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38DE94-07F9-416A-ACDD-1F794C78758D}"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4D0BC-0586-4C42-A107-6F38218FEB63}"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20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38DE94-07F9-416A-ACDD-1F794C78758D}" type="datetimeFigureOut">
              <a:rPr lang="en-US" smtClean="0"/>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4D0BC-0586-4C42-A107-6F38218FEB6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93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38DE94-07F9-416A-ACDD-1F794C78758D}" type="datetimeFigureOut">
              <a:rPr lang="en-US" smtClean="0"/>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4D0BC-0586-4C42-A107-6F38218FEB6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99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8DE94-07F9-416A-ACDD-1F794C78758D}" type="datetimeFigureOut">
              <a:rPr lang="en-US" smtClean="0"/>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4D0BC-0586-4C42-A107-6F38218FEB63}" type="slidenum">
              <a:rPr lang="en-US" smtClean="0"/>
              <a:t>‹#›</a:t>
            </a:fld>
            <a:endParaRPr lang="en-US"/>
          </a:p>
        </p:txBody>
      </p:sp>
    </p:spTree>
    <p:extLst>
      <p:ext uri="{BB962C8B-B14F-4D97-AF65-F5344CB8AC3E}">
        <p14:creationId xmlns:p14="http://schemas.microsoft.com/office/powerpoint/2010/main" val="301850759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38DE94-07F9-416A-ACDD-1F794C78758D}"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4D0BC-0586-4C42-A107-6F38218FEB6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9853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38DE94-07F9-416A-ACDD-1F794C78758D}"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4D0BC-0586-4C42-A107-6F38218FEB63}" type="slidenum">
              <a:rPr lang="en-US" smtClean="0"/>
              <a:t>‹#›</a:t>
            </a:fld>
            <a:endParaRPr lang="en-US"/>
          </a:p>
        </p:txBody>
      </p:sp>
    </p:spTree>
    <p:extLst>
      <p:ext uri="{BB962C8B-B14F-4D97-AF65-F5344CB8AC3E}">
        <p14:creationId xmlns:p14="http://schemas.microsoft.com/office/powerpoint/2010/main" val="59987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38DE94-07F9-416A-ACDD-1F794C78758D}" type="datetimeFigureOut">
              <a:rPr lang="en-US" smtClean="0"/>
              <a:t>12/30/2019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54D0BC-0586-4C42-A107-6F38218FEB63}" type="slidenum">
              <a:rPr lang="en-US" smtClean="0"/>
              <a:t>‹#›</a:t>
            </a:fld>
            <a:endParaRPr lang="en-US"/>
          </a:p>
        </p:txBody>
      </p:sp>
    </p:spTree>
    <p:extLst>
      <p:ext uri="{BB962C8B-B14F-4D97-AF65-F5344CB8AC3E}">
        <p14:creationId xmlns:p14="http://schemas.microsoft.com/office/powerpoint/2010/main" val="3881106038"/>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4120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561704"/>
            <a:ext cx="11090366" cy="5695406"/>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lvl="0" indent="0" algn="ctr" defTabSz="914400" rtl="1">
              <a:lnSpc>
                <a:spcPct val="90000"/>
              </a:lnSpc>
              <a:spcBef>
                <a:spcPts val="1000"/>
              </a:spcBef>
              <a:spcAft>
                <a:spcPts val="0"/>
              </a:spcAft>
              <a:buClrTx/>
              <a:buSzTx/>
              <a:buNone/>
            </a:pPr>
            <a:endParaRPr lang="fa-IR" sz="7200" dirty="0" smtClean="0">
              <a:solidFill>
                <a:prstClr val="black"/>
              </a:solidFill>
              <a:latin typeface="IranNastaliq" panose="02020505000000020003" pitchFamily="18" charset="0"/>
              <a:cs typeface="IranNastaliq" panose="02020505000000020003" pitchFamily="18" charset="0"/>
            </a:endParaRPr>
          </a:p>
          <a:p>
            <a:pPr marL="0" lvl="0" indent="0" algn="ctr" defTabSz="914400" rtl="1">
              <a:lnSpc>
                <a:spcPct val="90000"/>
              </a:lnSpc>
              <a:spcBef>
                <a:spcPts val="1000"/>
              </a:spcBef>
              <a:spcAft>
                <a:spcPts val="0"/>
              </a:spcAft>
              <a:buClrTx/>
              <a:buSzTx/>
              <a:buNone/>
            </a:pPr>
            <a:r>
              <a:rPr lang="en-US" sz="7200" dirty="0">
                <a:solidFill>
                  <a:prstClr val="black"/>
                </a:solidFill>
                <a:latin typeface="IranNastaliq" panose="02020505000000020003" pitchFamily="18" charset="0"/>
                <a:cs typeface="IranNastaliq" panose="02020505000000020003" pitchFamily="18" charset="0"/>
              </a:rPr>
              <a:t>Published Articles Clinical Development and Research Unit of </a:t>
            </a:r>
            <a:r>
              <a:rPr lang="en-US" sz="7200" dirty="0" err="1">
                <a:solidFill>
                  <a:prstClr val="black"/>
                </a:solidFill>
                <a:latin typeface="IranNastaliq" panose="02020505000000020003" pitchFamily="18" charset="0"/>
                <a:cs typeface="IranNastaliq" panose="02020505000000020003" pitchFamily="18" charset="0"/>
              </a:rPr>
              <a:t>e</a:t>
            </a:r>
            <a:r>
              <a:rPr lang="en-US" sz="7200" dirty="0" err="1" smtClean="0">
                <a:solidFill>
                  <a:prstClr val="black"/>
                </a:solidFill>
                <a:latin typeface="IranNastaliq" panose="02020505000000020003" pitchFamily="18" charset="0"/>
                <a:cs typeface="IranNastaliq" panose="02020505000000020003" pitchFamily="18" charset="0"/>
              </a:rPr>
              <a:t>mam</a:t>
            </a:r>
            <a:r>
              <a:rPr lang="en-US" sz="7200" dirty="0" smtClean="0">
                <a:solidFill>
                  <a:prstClr val="black"/>
                </a:solidFill>
                <a:latin typeface="IranNastaliq" panose="02020505000000020003" pitchFamily="18" charset="0"/>
                <a:cs typeface="IranNastaliq" panose="02020505000000020003" pitchFamily="18" charset="0"/>
              </a:rPr>
              <a:t> </a:t>
            </a:r>
            <a:r>
              <a:rPr lang="en-US" sz="7200" dirty="0">
                <a:solidFill>
                  <a:prstClr val="black"/>
                </a:solidFill>
                <a:latin typeface="IranNastaliq" panose="02020505000000020003" pitchFamily="18" charset="0"/>
                <a:cs typeface="IranNastaliq" panose="02020505000000020003" pitchFamily="18" charset="0"/>
              </a:rPr>
              <a:t>Khomeini Hospital</a:t>
            </a:r>
            <a:endParaRPr lang="en-US" dirty="0"/>
          </a:p>
        </p:txBody>
      </p:sp>
    </p:spTree>
    <p:extLst>
      <p:ext uri="{BB962C8B-B14F-4D97-AF65-F5344CB8AC3E}">
        <p14:creationId xmlns:p14="http://schemas.microsoft.com/office/powerpoint/2010/main" val="330588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7" name="Picture 6"/>
          <p:cNvPicPr>
            <a:picLocks noChangeAspect="1"/>
          </p:cNvPicPr>
          <p:nvPr/>
        </p:nvPicPr>
        <p:blipFill>
          <a:blip r:embed="rId2"/>
          <a:stretch>
            <a:fillRect/>
          </a:stretch>
        </p:blipFill>
        <p:spPr>
          <a:xfrm>
            <a:off x="6391616" y="-70380"/>
            <a:ext cx="6002403" cy="6680730"/>
          </a:xfrm>
          <a:prstGeom prst="rect">
            <a:avLst/>
          </a:prstGeom>
        </p:spPr>
      </p:pic>
      <p:pic>
        <p:nvPicPr>
          <p:cNvPr id="1026" name="Picture 2" descr="http://crdcemam.medilam.ac.ir/Portals/297/NewsArticles/WhatsApp%20Image%202019-12-08%20at%2009.55.3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15" y="0"/>
            <a:ext cx="6060401" cy="66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2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crdcemam.medilam.ac.ir/Portals/297/NewsArticles/WhatsApp%20Image%202019-12-08%20at%2009.55.32.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503" y="0"/>
            <a:ext cx="5930537" cy="666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035040" y="0"/>
            <a:ext cx="6156960" cy="6667500"/>
          </a:xfrm>
          <a:prstGeom prst="rect">
            <a:avLst/>
          </a:prstGeom>
        </p:spPr>
      </p:pic>
    </p:spTree>
    <p:extLst>
      <p:ext uri="{BB962C8B-B14F-4D97-AF65-F5344CB8AC3E}">
        <p14:creationId xmlns:p14="http://schemas.microsoft.com/office/powerpoint/2010/main" val="400580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یجه تصویری برای گل"/>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509" y="457744"/>
            <a:ext cx="11430000" cy="60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0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5" y="0"/>
            <a:ext cx="11960132" cy="2351315"/>
          </a:xfrm>
        </p:spPr>
        <p:txBody>
          <a:bodyPr/>
          <a:lstStyle/>
          <a:p>
            <a:endParaRPr lang="en-US" dirty="0"/>
          </a:p>
        </p:txBody>
      </p:sp>
      <p:sp>
        <p:nvSpPr>
          <p:cNvPr id="3" name="Text Placeholder 2"/>
          <p:cNvSpPr>
            <a:spLocks noGrp="1"/>
          </p:cNvSpPr>
          <p:nvPr>
            <p:ph type="body" idx="1"/>
          </p:nvPr>
        </p:nvSpPr>
        <p:spPr>
          <a:xfrm>
            <a:off x="0" y="2351315"/>
            <a:ext cx="4669398" cy="4506685"/>
          </a:xfrm>
        </p:spPr>
        <p:txBody>
          <a:bodyPr/>
          <a:lstStyle/>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5827440" cy="2818192"/>
          </a:xfrm>
        </p:spPr>
      </p:pic>
      <p:sp>
        <p:nvSpPr>
          <p:cNvPr id="5" name="Text Placeholder 4"/>
          <p:cNvSpPr>
            <a:spLocks noGrp="1"/>
          </p:cNvSpPr>
          <p:nvPr>
            <p:ph type="body" sz="quarter" idx="3"/>
          </p:nvPr>
        </p:nvSpPr>
        <p:spPr>
          <a:xfrm>
            <a:off x="5827440" y="2658532"/>
            <a:ext cx="6229577" cy="4199467"/>
          </a:xfrm>
        </p:spPr>
        <p:txBody>
          <a:bodyPr/>
          <a:lstStyle/>
          <a:p>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827441" y="-70969"/>
            <a:ext cx="6364559" cy="2856105"/>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7" y="2785136"/>
            <a:ext cx="4071254" cy="398417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3158" y="2804092"/>
            <a:ext cx="4134394" cy="3946258"/>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53402" y="2785136"/>
            <a:ext cx="4038598" cy="3946258"/>
          </a:xfrm>
          <a:prstGeom prst="rect">
            <a:avLst/>
          </a:prstGeom>
        </p:spPr>
      </p:pic>
    </p:spTree>
    <p:extLst>
      <p:ext uri="{BB962C8B-B14F-4D97-AF65-F5344CB8AC3E}">
        <p14:creationId xmlns:p14="http://schemas.microsoft.com/office/powerpoint/2010/main" val="2967461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05394"/>
            <a:ext cx="9601196" cy="1554480"/>
          </a:xfrm>
        </p:spPr>
        <p:txBody>
          <a:bodyPr>
            <a:normAutofit fontScale="90000"/>
          </a:bodyPr>
          <a:lstStyle/>
          <a:p>
            <a:r>
              <a:rPr lang="en-US" sz="2800" b="1" spc="40" dirty="0">
                <a:solidFill>
                  <a:srgbClr val="666666"/>
                </a:solidFill>
                <a:latin typeface="inherit"/>
                <a:ea typeface="Times New Roman" panose="02020603050405020304" pitchFamily="18" charset="0"/>
              </a:rPr>
              <a:t>Clinical research development unit of </a:t>
            </a:r>
            <a:r>
              <a:rPr lang="en-US" sz="2800" b="1" spc="40" dirty="0" err="1">
                <a:solidFill>
                  <a:srgbClr val="666666"/>
                </a:solidFill>
                <a:latin typeface="inherit"/>
                <a:ea typeface="Times New Roman" panose="02020603050405020304" pitchFamily="18" charset="0"/>
              </a:rPr>
              <a:t>emam</a:t>
            </a:r>
            <a:r>
              <a:rPr lang="en-US" sz="2800" b="1" spc="40" dirty="0">
                <a:solidFill>
                  <a:srgbClr val="666666"/>
                </a:solidFill>
                <a:latin typeface="inherit"/>
                <a:ea typeface="Times New Roman" panose="02020603050405020304" pitchFamily="18" charset="0"/>
              </a:rPr>
              <a:t> Khomeini Hospital</a:t>
            </a:r>
            <a:r>
              <a:rPr lang="en-US" sz="4000" dirty="0">
                <a:latin typeface="Times New Roman" panose="02020603050405020304" pitchFamily="18" charset="0"/>
                <a:ea typeface="Times New Roman" panose="02020603050405020304" pitchFamily="18" charset="0"/>
              </a:rPr>
              <a:t/>
            </a:r>
            <a:br>
              <a:rPr lang="en-US" sz="4000" dirty="0">
                <a:latin typeface="Times New Roman" panose="02020603050405020304" pitchFamily="18" charset="0"/>
                <a:ea typeface="Times New Roman" panose="02020603050405020304" pitchFamily="18" charset="0"/>
              </a:rPr>
            </a:br>
            <a:r>
              <a:rPr lang="en-US" sz="2500" dirty="0">
                <a:ln>
                  <a:noFill/>
                </a:ln>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500" dirty="0">
                <a:ln>
                  <a:noFill/>
                </a:ln>
                <a:solidFill>
                  <a:prstClr val="black"/>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a:bodyPr>
          <a:lstStyle/>
          <a:p>
            <a:pPr marL="0" lvl="0" indent="0" algn="just" defTabSz="914400" rtl="1">
              <a:lnSpc>
                <a:spcPct val="107000"/>
              </a:lnSpc>
              <a:spcBef>
                <a:spcPts val="0"/>
              </a:spcBef>
              <a:spcAft>
                <a:spcPts val="800"/>
              </a:spcAft>
              <a:buClrTx/>
              <a:buSzTx/>
              <a:buNone/>
            </a:pPr>
            <a:endParaRPr lang="en-US" dirty="0">
              <a:cs typeface="B Nazanin" panose="00000400000000000000" pitchFamily="2" charset="-78"/>
            </a:endParaRPr>
          </a:p>
        </p:txBody>
      </p:sp>
      <p:sp>
        <p:nvSpPr>
          <p:cNvPr id="4" name="Horizontal Scroll 3"/>
          <p:cNvSpPr/>
          <p:nvPr/>
        </p:nvSpPr>
        <p:spPr>
          <a:xfrm>
            <a:off x="535577" y="1201782"/>
            <a:ext cx="11077303" cy="5225143"/>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marL="228600" fontAlgn="base">
              <a:spcAft>
                <a:spcPts val="600"/>
              </a:spcAft>
            </a:pPr>
            <a:r>
              <a:rPr lang="en-US" sz="2400" spc="40" dirty="0" smtClean="0">
                <a:solidFill>
                  <a:srgbClr val="666666"/>
                </a:solidFill>
                <a:latin typeface="Raleway"/>
                <a:ea typeface="Times New Roman" panose="02020603050405020304" pitchFamily="18" charset="0"/>
              </a:rPr>
              <a:t>This </a:t>
            </a:r>
            <a:r>
              <a:rPr lang="en-US" sz="2400" spc="40" dirty="0">
                <a:solidFill>
                  <a:srgbClr val="666666"/>
                </a:solidFill>
                <a:latin typeface="Raleway"/>
                <a:ea typeface="Times New Roman" panose="02020603050405020304" pitchFamily="18" charset="0"/>
              </a:rPr>
              <a:t>unit started its official work in </a:t>
            </a:r>
            <a:r>
              <a:rPr lang="en-US" sz="2400" spc="40" dirty="0" smtClean="0">
                <a:solidFill>
                  <a:srgbClr val="666666"/>
                </a:solidFill>
                <a:latin typeface="Raleway"/>
                <a:ea typeface="Times New Roman" panose="02020603050405020304" pitchFamily="18" charset="0"/>
              </a:rPr>
              <a:t>10 </a:t>
            </a:r>
            <a:r>
              <a:rPr lang="en-US" sz="2400" spc="40" dirty="0">
                <a:solidFill>
                  <a:srgbClr val="666666"/>
                </a:solidFill>
                <a:latin typeface="Raleway"/>
                <a:ea typeface="Times New Roman" panose="02020603050405020304" pitchFamily="18" charset="0"/>
              </a:rPr>
              <a:t>October 2019 and completed the project in July of the same year. The Research Development Unit provides policy and funding support for health and medical research, for both WA Health and the wider WA health and medical research sector. Research workshops and provision of movie conferences are among other activities of the unit.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2088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042878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Predefined Process 5"/>
          <p:cNvSpPr/>
          <p:nvPr/>
        </p:nvSpPr>
        <p:spPr>
          <a:xfrm>
            <a:off x="3904705" y="1088025"/>
            <a:ext cx="3696789" cy="1077737"/>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Objective </a:t>
            </a:r>
            <a:endParaRPr lang="en-US" sz="2400" dirty="0"/>
          </a:p>
        </p:txBody>
      </p:sp>
    </p:spTree>
    <p:extLst>
      <p:ext uri="{BB962C8B-B14F-4D97-AF65-F5344CB8AC3E}">
        <p14:creationId xmlns:p14="http://schemas.microsoft.com/office/powerpoint/2010/main" val="4031962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7" y="770710"/>
            <a:ext cx="10528663" cy="1515290"/>
          </a:xfrm>
        </p:spPr>
        <p:txBody>
          <a:bodyPr/>
          <a:lstStyle/>
          <a:p>
            <a:endParaRPr lang="en-US" dirty="0"/>
          </a:p>
        </p:txBody>
      </p:sp>
      <p:sp>
        <p:nvSpPr>
          <p:cNvPr id="3" name="Content Placeholder 2"/>
          <p:cNvSpPr>
            <a:spLocks noGrp="1"/>
          </p:cNvSpPr>
          <p:nvPr>
            <p:ph idx="1"/>
          </p:nvPr>
        </p:nvSpPr>
        <p:spPr>
          <a:xfrm>
            <a:off x="1203961" y="2405982"/>
            <a:ext cx="10082348" cy="3522138"/>
          </a:xfrm>
        </p:spPr>
        <p:txBody>
          <a:bodyPr>
            <a:normAutofit/>
          </a:bodyPr>
          <a:lstStyle/>
          <a:p>
            <a:pPr rtl="1"/>
            <a:r>
              <a:rPr lang="en-US" dirty="0"/>
              <a:t>Our goals are to relax all the aspects of our being.</a:t>
            </a:r>
          </a:p>
          <a:p>
            <a:pPr rtl="1"/>
            <a:r>
              <a:rPr lang="en-US" dirty="0"/>
              <a:t>Since man is a multidimensional creature, he must embrace all of these existential dimensions in his own way and not merely be promoted in one way. What is emphasized in this area by counselors, psychologists and educators in this field. Man is an emotional being and he must also choose spiritual goals for his emotional development</a:t>
            </a:r>
          </a:p>
          <a:p>
            <a:pPr marL="0" lvl="0" indent="0" rtl="1">
              <a:buClr>
                <a:srgbClr val="B15E28"/>
              </a:buClr>
              <a:buNone/>
            </a:pPr>
            <a:r>
              <a:rPr lang="fa-IR" sz="3600" dirty="0" smtClean="0">
                <a:solidFill>
                  <a:srgbClr val="141412"/>
                </a:solidFill>
                <a:latin typeface="IranNastaliq" panose="02020505000000020003" pitchFamily="18" charset="0"/>
                <a:cs typeface="IranNastaliq" panose="02020505000000020003" pitchFamily="18" charset="0"/>
              </a:rPr>
              <a:t>.</a:t>
            </a:r>
            <a:endParaRPr lang="en-US" sz="3600" dirty="0">
              <a:solidFill>
                <a:prstClr val="black">
                  <a:lumMod val="85000"/>
                  <a:lumOff val="15000"/>
                </a:prstClr>
              </a:solidFill>
              <a:latin typeface="IranNastaliq" panose="02020505000000020003" pitchFamily="18" charset="0"/>
              <a:cs typeface="IranNastaliq" panose="02020505000000020003" pitchFamily="18" charset="0"/>
            </a:endParaRPr>
          </a:p>
          <a:p>
            <a:pPr marL="0" indent="0" algn="r">
              <a:buNone/>
            </a:pPr>
            <a:endParaRPr lang="en-US" sz="3600" dirty="0">
              <a:latin typeface="IranNastaliq" panose="02020505000000020003" pitchFamily="18" charset="0"/>
              <a:cs typeface="IranNastaliq" panose="02020505000000020003" pitchFamily="18" charset="0"/>
            </a:endParaRPr>
          </a:p>
        </p:txBody>
      </p:sp>
      <p:sp>
        <p:nvSpPr>
          <p:cNvPr id="4" name="Cloud 3"/>
          <p:cNvSpPr/>
          <p:nvPr/>
        </p:nvSpPr>
        <p:spPr>
          <a:xfrm>
            <a:off x="3004457" y="862149"/>
            <a:ext cx="6126480" cy="142385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a:ln w="0"/>
                <a:solidFill>
                  <a:schemeClr val="tx1"/>
                </a:solidFill>
                <a:effectLst>
                  <a:outerShdw blurRad="38100" dist="19050" dir="2700000" algn="tl" rotWithShape="0">
                    <a:schemeClr val="dk1">
                      <a:alpha val="40000"/>
                    </a:schemeClr>
                  </a:outerShdw>
                </a:effectLst>
                <a:latin typeface="IranNastaliq" panose="02020505000000020003" pitchFamily="18" charset="0"/>
                <a:cs typeface="IranNastaliq" panose="02020505000000020003" pitchFamily="18" charset="0"/>
              </a:rPr>
              <a:t>Overview</a:t>
            </a:r>
            <a:endParaRPr lang="en-US" sz="4000" dirty="0">
              <a:ln w="0"/>
              <a:solidFill>
                <a:schemeClr val="tx1"/>
              </a:solidFill>
              <a:effectLst>
                <a:outerShdw blurRad="38100" dist="19050" dir="2700000" algn="tl" rotWithShape="0">
                  <a:schemeClr val="dk1">
                    <a:alpha val="40000"/>
                  </a:scheme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63457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263"/>
            <a:ext cx="11430000" cy="1162591"/>
          </a:xfrm>
        </p:spPr>
        <p:style>
          <a:lnRef idx="1">
            <a:schemeClr val="accent5"/>
          </a:lnRef>
          <a:fillRef idx="2">
            <a:schemeClr val="accent5"/>
          </a:fillRef>
          <a:effectRef idx="1">
            <a:schemeClr val="accent5"/>
          </a:effectRef>
          <a:fontRef idx="minor">
            <a:schemeClr val="dk1"/>
          </a:fontRef>
        </p:style>
        <p:txBody>
          <a:bodyPr>
            <a:noAutofit/>
          </a:bodyPr>
          <a:lstStyle/>
          <a:p>
            <a:pPr rtl="1">
              <a:lnSpc>
                <a:spcPct val="107000"/>
              </a:lnSpc>
              <a:spcAft>
                <a:spcPts val="800"/>
              </a:spcAft>
            </a:pPr>
            <a:r>
              <a:rPr lang="en-US" sz="1800" b="1" dirty="0">
                <a:latin typeface="Calibri" panose="020F0502020204030204" pitchFamily="34" charset="0"/>
                <a:ea typeface="Calibri" panose="020F0502020204030204" pitchFamily="34" charset="0"/>
                <a:cs typeface="Arial" panose="020B0604020202020204" pitchFamily="34" charset="0"/>
              </a:rPr>
              <a:t>in the name of God</a:t>
            </a:r>
            <a:r>
              <a:rPr lang="en-US" sz="1400" b="1" dirty="0">
                <a:latin typeface="Calibri" panose="020F0502020204030204" pitchFamily="34" charset="0"/>
                <a:ea typeface="Calibri" panose="020F0502020204030204" pitchFamily="34" charset="0"/>
                <a:cs typeface="Arial" panose="020B0604020202020204" pitchFamily="34" charset="0"/>
              </a:rPr>
              <a:t/>
            </a:r>
            <a:br>
              <a:rPr lang="en-US" sz="1400" b="1" dirty="0">
                <a:latin typeface="Calibri" panose="020F0502020204030204" pitchFamily="34" charset="0"/>
                <a:ea typeface="Calibri" panose="020F0502020204030204" pitchFamily="34" charset="0"/>
                <a:cs typeface="Arial" panose="020B0604020202020204" pitchFamily="34" charset="0"/>
              </a:rPr>
            </a:br>
            <a:r>
              <a:rPr lang="en-US" sz="1800" b="1" dirty="0">
                <a:latin typeface="IranNastaliq" panose="02020505000000020003" pitchFamily="18" charset="0"/>
                <a:ea typeface="Calibri" panose="020F0502020204030204" pitchFamily="34" charset="0"/>
                <a:cs typeface="B Nazanin" panose="00000400000000000000" pitchFamily="2" charset="-78"/>
              </a:rPr>
              <a:t/>
            </a:r>
            <a:br>
              <a:rPr lang="en-US" sz="1800" b="1" dirty="0">
                <a:latin typeface="IranNastaliq" panose="02020505000000020003" pitchFamily="18" charset="0"/>
                <a:ea typeface="Calibri" panose="020F0502020204030204" pitchFamily="34" charset="0"/>
                <a:cs typeface="B Nazanin" panose="00000400000000000000" pitchFamily="2" charset="-78"/>
              </a:rPr>
            </a:br>
            <a:r>
              <a:rPr lang="en-US" sz="1800" b="1" dirty="0">
                <a:latin typeface="Calibri" panose="020F0502020204030204" pitchFamily="34" charset="0"/>
                <a:ea typeface="Calibri" panose="020F0502020204030204" pitchFamily="34" charset="0"/>
                <a:cs typeface="Arial" panose="020B0604020202020204" pitchFamily="34" charset="0"/>
              </a:rPr>
              <a:t>List of ongoing and ongoing projects of Imam Khomeini Hospital Development and Research Unit</a:t>
            </a:r>
            <a:r>
              <a:rPr lang="en-US" sz="1800" dirty="0">
                <a:latin typeface="Calibri" panose="020F0502020204030204" pitchFamily="34" charset="0"/>
                <a:ea typeface="Calibri" panose="020F0502020204030204" pitchFamily="34" charset="0"/>
                <a:cs typeface="Arial" panose="020B0604020202020204" pitchFamily="34" charset="0"/>
              </a:rPr>
              <a:t/>
            </a:r>
            <a:br>
              <a:rPr lang="en-US" sz="1800" dirty="0">
                <a:latin typeface="Calibri" panose="020F0502020204030204" pitchFamily="34" charset="0"/>
                <a:ea typeface="Calibri" panose="020F0502020204030204" pitchFamily="34" charset="0"/>
                <a:cs typeface="Arial" panose="020B0604020202020204" pitchFamily="34" charset="0"/>
              </a:rPr>
            </a:br>
            <a:endParaRPr lang="en-US" sz="1800" b="1" dirty="0">
              <a:latin typeface="IranNastaliq" panose="02020505000000020003" pitchFamily="18" charset="0"/>
              <a:cs typeface="B Nazanin" panose="00000400000000000000" pitchFamily="2" charset="-78"/>
            </a:endParaRPr>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3616700154"/>
              </p:ext>
            </p:extLst>
          </p:nvPr>
        </p:nvGraphicFramePr>
        <p:xfrm>
          <a:off x="6013449" y="1632853"/>
          <a:ext cx="5873751" cy="5042266"/>
        </p:xfrm>
        <a:graphic>
          <a:graphicData uri="http://schemas.openxmlformats.org/drawingml/2006/table">
            <a:tbl>
              <a:tblPr firstRow="1" bandRow="1">
                <a:tableStyleId>{93296810-A885-4BE3-A3E7-6D5BEEA58F35}</a:tableStyleId>
              </a:tblPr>
              <a:tblGrid>
                <a:gridCol w="1957917">
                  <a:extLst>
                    <a:ext uri="{9D8B030D-6E8A-4147-A177-3AD203B41FA5}">
                      <a16:colId xmlns:a16="http://schemas.microsoft.com/office/drawing/2014/main" val="2397854057"/>
                    </a:ext>
                  </a:extLst>
                </a:gridCol>
                <a:gridCol w="3304352">
                  <a:extLst>
                    <a:ext uri="{9D8B030D-6E8A-4147-A177-3AD203B41FA5}">
                      <a16:colId xmlns:a16="http://schemas.microsoft.com/office/drawing/2014/main" val="210816977"/>
                    </a:ext>
                  </a:extLst>
                </a:gridCol>
                <a:gridCol w="611482">
                  <a:extLst>
                    <a:ext uri="{9D8B030D-6E8A-4147-A177-3AD203B41FA5}">
                      <a16:colId xmlns:a16="http://schemas.microsoft.com/office/drawing/2014/main" val="2356807242"/>
                    </a:ext>
                  </a:extLst>
                </a:gridCol>
              </a:tblGrid>
              <a:tr h="1051658">
                <a:tc>
                  <a:txBody>
                    <a:bodyPr/>
                    <a:lstStyle/>
                    <a:p>
                      <a:pPr marL="0" marR="0" algn="ctr"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Behzad</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Darabi</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Evaluation of spirometry in children aged 6-12 years in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Ilam</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city schools</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400" b="1" dirty="0">
                          <a:effectLst/>
                          <a:latin typeface="Calibri" panose="020F0502020204030204" pitchFamily="34" charset="0"/>
                          <a:ea typeface="Calibri" panose="020F0502020204030204" pitchFamily="34" charset="0"/>
                          <a:cs typeface="B Nazanin" panose="00000400000000000000" pitchFamily="2" charset="-78"/>
                        </a:rPr>
                        <a:t>6</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1050004562"/>
                  </a:ext>
                </a:extLst>
              </a:tr>
              <a:tr h="997652">
                <a:tc>
                  <a:txBody>
                    <a:bodyPr/>
                    <a:lstStyle/>
                    <a:p>
                      <a:pPr marL="0" marR="0" algn="ctr"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Ms.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Shoboo</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Rahmati</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ctr"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The Relationship Between Gastroesophageal Reflux and Periodontal Disease: A Systematic Review</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400" b="1" dirty="0">
                          <a:effectLst/>
                          <a:latin typeface="Calibri" panose="020F0502020204030204" pitchFamily="34" charset="0"/>
                          <a:ea typeface="Calibri" panose="020F0502020204030204" pitchFamily="34" charset="0"/>
                          <a:cs typeface="B Nazanin" panose="00000400000000000000" pitchFamily="2" charset="-78"/>
                        </a:rPr>
                        <a:t>7</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3575605790"/>
                  </a:ext>
                </a:extLst>
              </a:tr>
              <a:tr h="997652">
                <a:tc>
                  <a:txBody>
                    <a:bodyPr/>
                    <a:lstStyle/>
                    <a:p>
                      <a:pPr marL="0" marR="0" algn="ctr"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Dr. Mohammad Reza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Hafezi</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Changes in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Myocaine</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Serum Level in Inactive Obese and Abdominal Obesity Women Comparison Between Exercise / Resistance with Linear and Nonlinear Scheduling</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400" b="1" dirty="0">
                          <a:effectLst/>
                          <a:latin typeface="Calibri" panose="020F0502020204030204" pitchFamily="34" charset="0"/>
                          <a:ea typeface="Calibri" panose="020F0502020204030204" pitchFamily="34" charset="0"/>
                          <a:cs typeface="B Nazanin" panose="00000400000000000000" pitchFamily="2" charset="-78"/>
                        </a:rPr>
                        <a:t>8</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3577583416"/>
                  </a:ext>
                </a:extLst>
              </a:tr>
              <a:tr h="997652">
                <a:tc>
                  <a:txBody>
                    <a:bodyPr/>
                    <a:lstStyle/>
                    <a:p>
                      <a:pPr marL="0" marR="0" indent="0" algn="ctr" defTabSz="457200" rtl="1" eaLnBrk="1" fontAlgn="auto" latinLnBrk="0" hangingPunct="1">
                        <a:lnSpc>
                          <a:spcPct val="107000"/>
                        </a:lnSpc>
                        <a:spcBef>
                          <a:spcPts val="0"/>
                        </a:spcBef>
                        <a:spcAft>
                          <a:spcPts val="800"/>
                        </a:spcAft>
                        <a:buClrTx/>
                        <a:buSzTx/>
                        <a:buFontTx/>
                        <a:buNone/>
                        <a:tabLst/>
                        <a:defRPr/>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Dr. Mohammad Reza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Hafezi</a:t>
                      </a:r>
                      <a:endParaRPr lang="en-US" sz="1200" b="1" dirty="0" smtClean="0">
                        <a:effectLst/>
                        <a:latin typeface="Calibri" panose="020F0502020204030204" pitchFamily="34" charset="0"/>
                        <a:ea typeface="Calibri" panose="020F0502020204030204" pitchFamily="34" charset="0"/>
                        <a:cs typeface="B Nazanin" panose="00000400000000000000" pitchFamily="2" charset="-78"/>
                      </a:endParaRPr>
                    </a:p>
                    <a:p>
                      <a:pPr marL="0" marR="0" algn="ctr" rtl="1">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Use of insulin and insulin analogues and cancer risk - a systematic review and meta-analysis</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400" b="1" dirty="0">
                          <a:effectLst/>
                          <a:latin typeface="Calibri" panose="020F0502020204030204" pitchFamily="34" charset="0"/>
                          <a:ea typeface="Calibri" panose="020F0502020204030204" pitchFamily="34" charset="0"/>
                          <a:cs typeface="B Nazanin" panose="00000400000000000000" pitchFamily="2" charset="-78"/>
                        </a:rPr>
                        <a:t>9</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3759803236"/>
                  </a:ext>
                </a:extLst>
              </a:tr>
              <a:tr h="997652">
                <a:tc>
                  <a:txBody>
                    <a:bodyPr/>
                    <a:lstStyle/>
                    <a:p>
                      <a:pPr marL="0" marR="0" algn="ctr"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Behzad</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Darabi</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Evaluation of spirometry in children aged 6-12 years in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Ilam</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city schools</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400" b="1" dirty="0">
                          <a:effectLst/>
                          <a:latin typeface="Calibri" panose="020F0502020204030204" pitchFamily="34" charset="0"/>
                          <a:ea typeface="Calibri" panose="020F0502020204030204" pitchFamily="34" charset="0"/>
                          <a:cs typeface="B Nazanin" panose="00000400000000000000" pitchFamily="2" charset="-78"/>
                        </a:rPr>
                        <a:t>6</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2737267156"/>
                  </a:ext>
                </a:extLst>
              </a:tr>
            </a:tbl>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277807368"/>
              </p:ext>
            </p:extLst>
          </p:nvPr>
        </p:nvGraphicFramePr>
        <p:xfrm>
          <a:off x="457200" y="1632859"/>
          <a:ext cx="5556249" cy="5042260"/>
        </p:xfrm>
        <a:graphic>
          <a:graphicData uri="http://schemas.openxmlformats.org/drawingml/2006/table">
            <a:tbl>
              <a:tblPr firstRow="1" bandRow="1">
                <a:tableStyleId>{35758FB7-9AC5-4552-8A53-C91805E547FA}</a:tableStyleId>
              </a:tblPr>
              <a:tblGrid>
                <a:gridCol w="1413164">
                  <a:extLst>
                    <a:ext uri="{9D8B030D-6E8A-4147-A177-3AD203B41FA5}">
                      <a16:colId xmlns:a16="http://schemas.microsoft.com/office/drawing/2014/main" val="396273347"/>
                    </a:ext>
                  </a:extLst>
                </a:gridCol>
                <a:gridCol w="3418609">
                  <a:extLst>
                    <a:ext uri="{9D8B030D-6E8A-4147-A177-3AD203B41FA5}">
                      <a16:colId xmlns:a16="http://schemas.microsoft.com/office/drawing/2014/main" val="2252442256"/>
                    </a:ext>
                  </a:extLst>
                </a:gridCol>
                <a:gridCol w="724476">
                  <a:extLst>
                    <a:ext uri="{9D8B030D-6E8A-4147-A177-3AD203B41FA5}">
                      <a16:colId xmlns:a16="http://schemas.microsoft.com/office/drawing/2014/main" val="1190255938"/>
                    </a:ext>
                  </a:extLst>
                </a:gridCol>
              </a:tblGrid>
              <a:tr h="1008452">
                <a:tc>
                  <a:txBody>
                    <a:bodyPr/>
                    <a:lstStyle/>
                    <a:p>
                      <a:pPr marL="0" marR="0" indent="0" algn="ctr" defTabSz="457200" rtl="1" eaLnBrk="1" fontAlgn="auto" latinLnBrk="0" hangingPunct="1">
                        <a:lnSpc>
                          <a:spcPct val="107000"/>
                        </a:lnSpc>
                        <a:spcBef>
                          <a:spcPts val="0"/>
                        </a:spcBef>
                        <a:spcAft>
                          <a:spcPts val="800"/>
                        </a:spcAft>
                        <a:buClrTx/>
                        <a:buSzTx/>
                        <a:buFontTx/>
                        <a:buNone/>
                        <a:tabLst/>
                        <a:defRPr/>
                      </a:pPr>
                      <a:r>
                        <a:rPr lang="en-US" sz="1400" b="1" kern="1200" dirty="0" smtClean="0">
                          <a:solidFill>
                            <a:schemeClr val="lt1"/>
                          </a:solidFill>
                          <a:effectLst/>
                          <a:latin typeface="+mn-lt"/>
                          <a:ea typeface="+mn-ea"/>
                          <a:cs typeface="+mn-cs"/>
                        </a:rPr>
                        <a:t>Mr. Ali </a:t>
                      </a:r>
                      <a:r>
                        <a:rPr lang="en-US" sz="1400" b="1" kern="1200" dirty="0" err="1" smtClean="0">
                          <a:solidFill>
                            <a:schemeClr val="lt1"/>
                          </a:solidFill>
                          <a:effectLst/>
                          <a:latin typeface="+mn-lt"/>
                          <a:ea typeface="+mn-ea"/>
                          <a:cs typeface="+mn-cs"/>
                        </a:rPr>
                        <a:t>Khani</a:t>
                      </a:r>
                      <a:endParaRPr lang="en-US" sz="1400" b="1" kern="1200" dirty="0" smtClean="0">
                        <a:solidFill>
                          <a:schemeClr val="lt1"/>
                        </a:solidFill>
                        <a:effectLst/>
                        <a:latin typeface="+mn-lt"/>
                        <a:ea typeface="+mn-ea"/>
                        <a:cs typeface="+mn-cs"/>
                      </a:endParaRPr>
                    </a:p>
                    <a:p>
                      <a:pPr marL="0" marR="0" algn="r" rtl="1">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Comparative study of the effects of gabapentin, celecoxib and their combination on pain and cystic complications after laminectomy in patients referred to Imam Khomeini educational hospitals in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Ilam</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2014</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06718173"/>
                  </a:ext>
                </a:extLst>
              </a:tr>
              <a:tr h="1008452">
                <a:tc>
                  <a:txBody>
                    <a:bodyPr/>
                    <a:lstStyle/>
                    <a:p>
                      <a:pPr marL="0" marR="0" algn="ctr"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Gholam</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Reza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kalvandi</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Frequency and risk factors and treatment of hepatitis B by systematic review and meta-analysis.</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ctr" rtl="1">
                        <a:lnSpc>
                          <a:spcPct val="107000"/>
                        </a:lnSpc>
                        <a:spcBef>
                          <a:spcPts val="0"/>
                        </a:spcBef>
                        <a:spcAft>
                          <a:spcPts val="800"/>
                        </a:spcAft>
                      </a:pPr>
                      <a:r>
                        <a:rPr lang="ar-SA" sz="12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22807835"/>
                  </a:ext>
                </a:extLst>
              </a:tr>
              <a:tr h="1008452">
                <a:tc>
                  <a:txBody>
                    <a:bodyPr/>
                    <a:lstStyle/>
                    <a:p>
                      <a:pPr algn="ctr" rtl="1">
                        <a:lnSpc>
                          <a:spcPct val="107000"/>
                        </a:lnSpc>
                        <a:spcAft>
                          <a:spcPts val="80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Dr. </a:t>
                      </a:r>
                      <a:r>
                        <a:rPr lang="en-US" sz="1200" dirty="0" err="1" smtClean="0">
                          <a:effectLst/>
                          <a:latin typeface="Calibri" panose="020F0502020204030204" pitchFamily="34" charset="0"/>
                          <a:ea typeface="Calibri" panose="020F0502020204030204" pitchFamily="34" charset="0"/>
                          <a:cs typeface="Arial" panose="020B0604020202020204" pitchFamily="34" charset="0"/>
                        </a:rPr>
                        <a:t>Nowruzi</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Effectiveness of atorvastatin on alpha and beta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apolipoproteins</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by systematic review and meta-analysis</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dirty="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253952772"/>
                  </a:ext>
                </a:extLst>
              </a:tr>
              <a:tr h="1008452">
                <a:tc>
                  <a:txBody>
                    <a:bodyPr/>
                    <a:lstStyle/>
                    <a:p>
                      <a:pPr marL="0" marR="0" algn="ctr"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Behzad</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Darabi</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Evaluation of the role of lead and zinc in asthma by systematic review and meta-analysis.</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dirty="0">
                          <a:effectLst/>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85659179"/>
                  </a:ext>
                </a:extLst>
              </a:tr>
              <a:tr h="1008452">
                <a:tc>
                  <a:txBody>
                    <a:bodyPr/>
                    <a:lstStyle/>
                    <a:p>
                      <a:pPr marL="0" marR="0" algn="ctr"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Nourollahi</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Prevalence and severity of preterm infants born in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Taleghani</a:t>
                      </a:r>
                      <a:r>
                        <a:rPr lang="en-US" sz="1200" b="1" dirty="0" smtClean="0">
                          <a:effectLst/>
                          <a:latin typeface="Calibri" panose="020F0502020204030204" pitchFamily="34" charset="0"/>
                          <a:ea typeface="Calibri" panose="020F0502020204030204" pitchFamily="34" charset="0"/>
                          <a:cs typeface="B Nazanin" panose="00000400000000000000" pitchFamily="2" charset="-78"/>
                        </a:rPr>
                        <a:t> and Mostafa Khomeini Hospital of </a:t>
                      </a:r>
                      <a:r>
                        <a:rPr lang="en-US" sz="1200" b="1" dirty="0" err="1" smtClean="0">
                          <a:effectLst/>
                          <a:latin typeface="Calibri" panose="020F0502020204030204" pitchFamily="34" charset="0"/>
                          <a:ea typeface="Calibri" panose="020F0502020204030204" pitchFamily="34" charset="0"/>
                          <a:cs typeface="B Nazanin" panose="00000400000000000000" pitchFamily="2" charset="-78"/>
                        </a:rPr>
                        <a:t>Ilam</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dirty="0">
                          <a:effectLst/>
                        </a:rPr>
                        <a:t>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709836475"/>
                  </a:ext>
                </a:extLst>
              </a:tr>
            </a:tbl>
          </a:graphicData>
        </a:graphic>
      </p:graphicFrame>
    </p:spTree>
    <p:extLst>
      <p:ext uri="{BB962C8B-B14F-4D97-AF65-F5344CB8AC3E}">
        <p14:creationId xmlns:p14="http://schemas.microsoft.com/office/powerpoint/2010/main" val="4114256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11537"/>
          </a:xfrm>
        </p:spPr>
        <p:txBody>
          <a:bodyPr>
            <a:normAutofit fontScale="90000"/>
          </a:bodyPr>
          <a:lstStyle/>
          <a:p>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246737013"/>
              </p:ext>
            </p:extLst>
          </p:nvPr>
        </p:nvGraphicFramePr>
        <p:xfrm>
          <a:off x="435430" y="483327"/>
          <a:ext cx="5847805" cy="5799906"/>
        </p:xfrm>
        <a:graphic>
          <a:graphicData uri="http://schemas.openxmlformats.org/drawingml/2006/table">
            <a:tbl>
              <a:tblPr firstRow="1" bandRow="1">
                <a:tableStyleId>{5C22544A-7EE6-4342-B048-85BDC9FD1C3A}</a:tableStyleId>
              </a:tblPr>
              <a:tblGrid>
                <a:gridCol w="1949268">
                  <a:extLst>
                    <a:ext uri="{9D8B030D-6E8A-4147-A177-3AD203B41FA5}">
                      <a16:colId xmlns:a16="http://schemas.microsoft.com/office/drawing/2014/main" val="2657740163"/>
                    </a:ext>
                  </a:extLst>
                </a:gridCol>
                <a:gridCol w="2799555">
                  <a:extLst>
                    <a:ext uri="{9D8B030D-6E8A-4147-A177-3AD203B41FA5}">
                      <a16:colId xmlns:a16="http://schemas.microsoft.com/office/drawing/2014/main" val="2877733226"/>
                    </a:ext>
                  </a:extLst>
                </a:gridCol>
                <a:gridCol w="1098982">
                  <a:extLst>
                    <a:ext uri="{9D8B030D-6E8A-4147-A177-3AD203B41FA5}">
                      <a16:colId xmlns:a16="http://schemas.microsoft.com/office/drawing/2014/main" val="2554880995"/>
                    </a:ext>
                  </a:extLst>
                </a:gridCol>
              </a:tblGrid>
              <a:tr h="828558">
                <a:tc>
                  <a:txBody>
                    <a:bodyPr/>
                    <a:lstStyle/>
                    <a:p>
                      <a:pPr marL="0" marR="0" algn="just"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Parviz</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Karimi</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just"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Relationship between iron deficiency anemia and febrile seizure by systematic review and meta-analysis</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en-US" sz="1200" b="1" dirty="0" smtClean="0">
                          <a:effectLst/>
                          <a:latin typeface="Calibri" panose="020F0502020204030204" pitchFamily="34" charset="0"/>
                          <a:ea typeface="Calibri" panose="020F0502020204030204" pitchFamily="34" charset="0"/>
                          <a:cs typeface="B Nazanin" panose="00000400000000000000" pitchFamily="2" charset="-78"/>
                        </a:rPr>
                        <a:t>10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693310561"/>
                  </a:ext>
                </a:extLst>
              </a:tr>
              <a:tr h="1380930">
                <a:tc>
                  <a:txBody>
                    <a:bodyPr/>
                    <a:lstStyle/>
                    <a:p>
                      <a:pPr marL="0" marR="0" algn="just"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Massoud</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Hatefi</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just"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Comparative study of the effect of general anesthesia and spinal anesthesia on the outcome of laminectomy in patients referred to Imam Khomeini medical centers in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Ilam</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in 2015</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11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98005507"/>
                  </a:ext>
                </a:extLst>
              </a:tr>
              <a:tr h="1380930">
                <a:tc>
                  <a:txBody>
                    <a:bodyPr/>
                    <a:lstStyle/>
                    <a:p>
                      <a:pPr marL="0" marR="0" algn="just"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Aminullah</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Wassiq</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just"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Comparative study of the effect of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sevoflurane</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and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propofol</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on hemodynamic changes and complications after laminectomy in patients referred to Imam Khomeini Medical Center in 2015</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12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12325369"/>
                  </a:ext>
                </a:extLst>
              </a:tr>
              <a:tr h="1380930">
                <a:tc>
                  <a:txBody>
                    <a:bodyPr/>
                    <a:lstStyle/>
                    <a:p>
                      <a:pPr marL="0" marR="0" algn="just"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Gholamreza</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kalvandi</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just"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Evaluation of head trauma and its associated costs in children 0-19 years old referred to Imam Khomeini and Mostafa Hospital</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057391748"/>
                  </a:ext>
                </a:extLst>
              </a:tr>
              <a:tr h="828558">
                <a:tc>
                  <a:txBody>
                    <a:bodyPr/>
                    <a:lstStyle/>
                    <a:p>
                      <a:pPr marL="0" marR="0" algn="just" rtl="1">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Dr.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Milad</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Azami</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indent="0" algn="just" defTabSz="457200" rtl="1" eaLnBrk="1" fontAlgn="auto" latinLnBrk="0" hangingPunct="1">
                        <a:lnSpc>
                          <a:spcPct val="107000"/>
                        </a:lnSpc>
                        <a:spcBef>
                          <a:spcPts val="0"/>
                        </a:spcBef>
                        <a:spcAft>
                          <a:spcPts val="800"/>
                        </a:spcAft>
                        <a:buClrTx/>
                        <a:buSzTx/>
                        <a:buFontTx/>
                        <a:buNone/>
                        <a:tabLst/>
                        <a:defRPr/>
                      </a:pPr>
                      <a:r>
                        <a:rPr lang="en-US" sz="1200" b="1" dirty="0" smtClean="0">
                          <a:effectLst/>
                          <a:cs typeface="B Nazanin" panose="00000400000000000000" pitchFamily="2" charset="-78"/>
                        </a:rPr>
                        <a:t>The Relationship between Metabolic Syndrome and Erosive Esophagitis: A Systematic Review and Meta-Analysis Study</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fa-IR" sz="1100" dirty="0" smtClean="0">
                          <a:effectLst/>
                          <a:latin typeface="Calibri" panose="020F0502020204030204" pitchFamily="34" charset="0"/>
                          <a:ea typeface="Calibri" panose="020F0502020204030204" pitchFamily="34" charset="0"/>
                          <a:cs typeface="Arial" panose="020B0604020202020204" pitchFamily="34" charset="0"/>
                        </a:rPr>
                        <a:t>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88271507"/>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374446106"/>
              </p:ext>
            </p:extLst>
          </p:nvPr>
        </p:nvGraphicFramePr>
        <p:xfrm>
          <a:off x="6283236" y="483328"/>
          <a:ext cx="5473335" cy="5799905"/>
        </p:xfrm>
        <a:graphic>
          <a:graphicData uri="http://schemas.openxmlformats.org/drawingml/2006/table">
            <a:tbl>
              <a:tblPr firstRow="1" bandRow="1">
                <a:tableStyleId>{5C22544A-7EE6-4342-B048-85BDC9FD1C3A}</a:tableStyleId>
              </a:tblPr>
              <a:tblGrid>
                <a:gridCol w="1616399">
                  <a:extLst>
                    <a:ext uri="{9D8B030D-6E8A-4147-A177-3AD203B41FA5}">
                      <a16:colId xmlns:a16="http://schemas.microsoft.com/office/drawing/2014/main" val="2551906676"/>
                    </a:ext>
                  </a:extLst>
                </a:gridCol>
                <a:gridCol w="3000429">
                  <a:extLst>
                    <a:ext uri="{9D8B030D-6E8A-4147-A177-3AD203B41FA5}">
                      <a16:colId xmlns:a16="http://schemas.microsoft.com/office/drawing/2014/main" val="1140242622"/>
                    </a:ext>
                  </a:extLst>
                </a:gridCol>
                <a:gridCol w="856507">
                  <a:extLst>
                    <a:ext uri="{9D8B030D-6E8A-4147-A177-3AD203B41FA5}">
                      <a16:colId xmlns:a16="http://schemas.microsoft.com/office/drawing/2014/main" val="3850456019"/>
                    </a:ext>
                  </a:extLst>
                </a:gridCol>
              </a:tblGrid>
              <a:tr h="1364684">
                <a:tc>
                  <a:txBody>
                    <a:bodyPr/>
                    <a:lstStyle/>
                    <a:p>
                      <a:pPr marL="0" marR="0" algn="just" rtl="0">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Ehsan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Mohammadi</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just" rtl="0">
                        <a:lnSpc>
                          <a:spcPct val="107000"/>
                        </a:lnSpc>
                        <a:spcBef>
                          <a:spcPts val="0"/>
                        </a:spcBef>
                        <a:spcAft>
                          <a:spcPts val="800"/>
                        </a:spcAft>
                      </a:pPr>
                      <a:r>
                        <a:rPr lang="en-US" sz="1400" b="1" dirty="0" smtClean="0">
                          <a:effectLst/>
                          <a:latin typeface="+mn-lt"/>
                          <a:ea typeface="+mn-ea"/>
                          <a:cs typeface="B Nazanin" panose="00000400000000000000" pitchFamily="2" charset="-78"/>
                        </a:rPr>
                        <a:t>Nurses' Knowledge and Attitude toward Bed Wound Prevention at </a:t>
                      </a:r>
                      <a:r>
                        <a:rPr lang="en-US" sz="1400" b="1" dirty="0" err="1" smtClean="0">
                          <a:effectLst/>
                          <a:latin typeface="+mn-lt"/>
                          <a:ea typeface="+mn-ea"/>
                          <a:cs typeface="B Nazanin" panose="00000400000000000000" pitchFamily="2" charset="-78"/>
                        </a:rPr>
                        <a:t>Ilam</a:t>
                      </a:r>
                      <a:r>
                        <a:rPr lang="en-US" sz="1400" b="1" dirty="0" smtClean="0">
                          <a:effectLst/>
                          <a:latin typeface="+mn-lt"/>
                          <a:ea typeface="+mn-ea"/>
                          <a:cs typeface="B Nazanin" panose="00000400000000000000" pitchFamily="2" charset="-78"/>
                        </a:rPr>
                        <a:t> University of Medical Sciences in 1398</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15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53775787"/>
                  </a:ext>
                </a:extLst>
              </a:tr>
              <a:tr h="1364684">
                <a:tc>
                  <a:txBody>
                    <a:bodyPr/>
                    <a:lstStyle/>
                    <a:p>
                      <a:pPr marL="0" marR="0" algn="l" rtl="0">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Dr. Reza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Najafi</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indent="0" algn="just" defTabSz="457200" rtl="0" eaLnBrk="1" fontAlgn="auto" latinLnBrk="0" hangingPunct="1">
                        <a:lnSpc>
                          <a:spcPct val="107000"/>
                        </a:lnSpc>
                        <a:spcBef>
                          <a:spcPts val="0"/>
                        </a:spcBef>
                        <a:spcAft>
                          <a:spcPts val="800"/>
                        </a:spcAft>
                        <a:buClrTx/>
                        <a:buSzTx/>
                        <a:buFontTx/>
                        <a:buNone/>
                        <a:tabLst/>
                        <a:defRPr/>
                      </a:pPr>
                      <a:r>
                        <a:rPr lang="en-US" sz="1200" b="1" dirty="0" smtClean="0">
                          <a:effectLst/>
                          <a:cs typeface="B Nazanin" panose="00000400000000000000" pitchFamily="2" charset="-78"/>
                        </a:rPr>
                        <a:t>Evaluation of biochemical changes due to growth hormone treatment in Kurds and adolescents up to 16 years old in </a:t>
                      </a:r>
                      <a:r>
                        <a:rPr lang="en-US" sz="1200" b="1" dirty="0" err="1" smtClean="0">
                          <a:effectLst/>
                          <a:cs typeface="B Nazanin" panose="00000400000000000000" pitchFamily="2" charset="-78"/>
                        </a:rPr>
                        <a:t>Ilam</a:t>
                      </a:r>
                      <a:r>
                        <a:rPr lang="en-US" sz="1200" b="1" dirty="0" smtClean="0">
                          <a:effectLst/>
                          <a:cs typeface="B Nazanin" panose="00000400000000000000" pitchFamily="2" charset="-78"/>
                        </a:rPr>
                        <a:t> in the last 5 years</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73858630"/>
                  </a:ext>
                </a:extLst>
              </a:tr>
              <a:tr h="682341">
                <a:tc>
                  <a:txBody>
                    <a:bodyPr/>
                    <a:lstStyle/>
                    <a:p>
                      <a:pPr marL="0" marR="0" algn="l" rtl="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B Nazanin" panose="00000400000000000000" pitchFamily="2" charset="-78"/>
                        </a:rPr>
                        <a:t>Dr. Mohammad </a:t>
                      </a:r>
                      <a:r>
                        <a:rPr lang="en-US" sz="1200" dirty="0" err="1" smtClean="0">
                          <a:effectLst/>
                          <a:latin typeface="Calibri" panose="020F0502020204030204" pitchFamily="34" charset="0"/>
                          <a:ea typeface="Calibri" panose="020F0502020204030204" pitchFamily="34" charset="0"/>
                          <a:cs typeface="B Nazanin" panose="00000400000000000000" pitchFamily="2" charset="-78"/>
                        </a:rPr>
                        <a:t>Karimian</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just" rtl="0">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Prevalence of dyspepsia in Iran: A systematic and meta-analysis study</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b="1">
                          <a:effectLst/>
                          <a:latin typeface="Calibri" panose="020F0502020204030204" pitchFamily="34" charset="0"/>
                          <a:ea typeface="Calibri" panose="020F0502020204030204" pitchFamily="34" charset="0"/>
                          <a:cs typeface="B Nazanin" panose="00000400000000000000" pitchFamily="2" charset="-78"/>
                        </a:rPr>
                        <a:t>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14562227"/>
                  </a:ext>
                </a:extLst>
              </a:tr>
              <a:tr h="1023512">
                <a:tc>
                  <a:txBody>
                    <a:bodyPr/>
                    <a:lstStyle/>
                    <a:p>
                      <a:pPr marL="0" marR="0" algn="l" rtl="0">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B Nazanin" panose="00000400000000000000" pitchFamily="2" charset="-78"/>
                        </a:rPr>
                        <a:t>Dr. Mohammad </a:t>
                      </a:r>
                      <a:r>
                        <a:rPr lang="en-US" sz="1400" dirty="0" err="1" smtClean="0">
                          <a:effectLst/>
                          <a:latin typeface="Calibri" panose="020F0502020204030204" pitchFamily="34" charset="0"/>
                          <a:ea typeface="Calibri" panose="020F0502020204030204" pitchFamily="34" charset="0"/>
                          <a:cs typeface="B Nazanin" panose="00000400000000000000" pitchFamily="2" charset="-78"/>
                        </a:rPr>
                        <a:t>Karimian</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just" rtl="0">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Relationship between Metabolic and Esophageal Syndrome with Rats: A Systematic and Meta-Analysis Study</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18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21055931"/>
                  </a:ext>
                </a:extLst>
              </a:tr>
              <a:tr h="1364684">
                <a:tc>
                  <a:txBody>
                    <a:bodyPr/>
                    <a:lstStyle/>
                    <a:p>
                      <a:pPr marL="0" marR="0" algn="l" rtl="0">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Dr. Hassan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Nourmohammadi</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just" rtl="0">
                        <a:lnSpc>
                          <a:spcPct val="107000"/>
                        </a:lnSpc>
                        <a:spcBef>
                          <a:spcPts val="0"/>
                        </a:spcBef>
                        <a:spcAft>
                          <a:spcPts val="800"/>
                        </a:spcAft>
                      </a:pPr>
                      <a:r>
                        <a:rPr lang="en-US" sz="1400" b="1" dirty="0" smtClean="0">
                          <a:effectLst/>
                          <a:latin typeface="Calibri" panose="020F0502020204030204" pitchFamily="34" charset="0"/>
                          <a:ea typeface="Calibri" panose="020F0502020204030204" pitchFamily="34" charset="0"/>
                          <a:cs typeface="B Nazanin" panose="00000400000000000000" pitchFamily="2" charset="-78"/>
                        </a:rPr>
                        <a:t>Effect of alcoholic extract of Chamomile on growth inhibition and enhancing HER2 / </a:t>
                      </a:r>
                      <a:r>
                        <a:rPr lang="en-US" sz="1400" b="1" dirty="0" err="1" smtClean="0">
                          <a:effectLst/>
                          <a:latin typeface="Calibri" panose="020F0502020204030204" pitchFamily="34" charset="0"/>
                          <a:ea typeface="Calibri" panose="020F0502020204030204" pitchFamily="34" charset="0"/>
                          <a:cs typeface="B Nazanin" panose="00000400000000000000" pitchFamily="2" charset="-78"/>
                        </a:rPr>
                        <a:t>neu</a:t>
                      </a:r>
                      <a:r>
                        <a:rPr lang="en-US" sz="1400" b="1" dirty="0" smtClean="0">
                          <a:effectLst/>
                          <a:latin typeface="Calibri" panose="020F0502020204030204" pitchFamily="34" charset="0"/>
                          <a:ea typeface="Calibri" panose="020F0502020204030204" pitchFamily="34" charset="0"/>
                          <a:cs typeface="B Nazanin" panose="00000400000000000000" pitchFamily="2" charset="-78"/>
                        </a:rPr>
                        <a:t> Cell Lines cell proliferation in breast cancer.</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200" b="1" dirty="0">
                          <a:effectLst/>
                          <a:latin typeface="Calibri" panose="020F0502020204030204" pitchFamily="34" charset="0"/>
                          <a:ea typeface="Calibri" panose="020F0502020204030204" pitchFamily="34" charset="0"/>
                          <a:cs typeface="B Nazanin" panose="00000400000000000000" pitchFamily="2" charset="-78"/>
                        </a:rPr>
                        <a:t>19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88496949"/>
                  </a:ext>
                </a:extLst>
              </a:tr>
            </a:tbl>
          </a:graphicData>
        </a:graphic>
      </p:graphicFrame>
    </p:spTree>
    <p:extLst>
      <p:ext uri="{BB962C8B-B14F-4D97-AF65-F5344CB8AC3E}">
        <p14:creationId xmlns:p14="http://schemas.microsoft.com/office/powerpoint/2010/main" val="3267201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7611522"/>
              </p:ext>
            </p:extLst>
          </p:nvPr>
        </p:nvGraphicFramePr>
        <p:xfrm>
          <a:off x="2032000" y="719666"/>
          <a:ext cx="8127999" cy="4792860"/>
        </p:xfrm>
        <a:graphic>
          <a:graphicData uri="http://schemas.openxmlformats.org/drawingml/2006/table">
            <a:tbl>
              <a:tblPr firstRow="1" bandRow="1">
                <a:tableStyleId>{284E427A-3D55-4303-BF80-6455036E1DE7}</a:tableStyleId>
              </a:tblPr>
              <a:tblGrid>
                <a:gridCol w="2317931">
                  <a:extLst>
                    <a:ext uri="{9D8B030D-6E8A-4147-A177-3AD203B41FA5}">
                      <a16:colId xmlns:a16="http://schemas.microsoft.com/office/drawing/2014/main" val="1212515653"/>
                    </a:ext>
                  </a:extLst>
                </a:gridCol>
                <a:gridCol w="4877196">
                  <a:extLst>
                    <a:ext uri="{9D8B030D-6E8A-4147-A177-3AD203B41FA5}">
                      <a16:colId xmlns:a16="http://schemas.microsoft.com/office/drawing/2014/main" val="1442531637"/>
                    </a:ext>
                  </a:extLst>
                </a:gridCol>
                <a:gridCol w="932872">
                  <a:extLst>
                    <a:ext uri="{9D8B030D-6E8A-4147-A177-3AD203B41FA5}">
                      <a16:colId xmlns:a16="http://schemas.microsoft.com/office/drawing/2014/main" val="381563193"/>
                    </a:ext>
                  </a:extLst>
                </a:gridCol>
              </a:tblGrid>
              <a:tr h="1597620">
                <a:tc>
                  <a:txBody>
                    <a:bodyPr/>
                    <a:lstStyle/>
                    <a:p>
                      <a:pPr marL="0" marR="0" algn="ctr" rtl="1">
                        <a:lnSpc>
                          <a:spcPct val="107000"/>
                        </a:lnSpc>
                        <a:spcBef>
                          <a:spcPts val="0"/>
                        </a:spcBef>
                        <a:spcAft>
                          <a:spcPts val="800"/>
                        </a:spcAft>
                      </a:pPr>
                      <a:r>
                        <a:rPr lang="en-US" sz="1600" b="1" dirty="0" smtClean="0">
                          <a:solidFill>
                            <a:schemeClr val="tx1"/>
                          </a:solidFill>
                          <a:effectLst/>
                          <a:cs typeface="B Nazanin" panose="00000400000000000000" pitchFamily="2" charset="-78"/>
                        </a:rPr>
                        <a:t>Dr. Hassan </a:t>
                      </a:r>
                      <a:r>
                        <a:rPr lang="en-US" sz="1600" b="1" dirty="0" err="1" smtClean="0">
                          <a:solidFill>
                            <a:schemeClr val="tx1"/>
                          </a:solidFill>
                          <a:effectLst/>
                          <a:cs typeface="B Nazanin" panose="00000400000000000000" pitchFamily="2" charset="-78"/>
                        </a:rPr>
                        <a:t>Nourmohammadi</a:t>
                      </a:r>
                      <a:endParaRPr lang="en-US" sz="1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600" b="1" dirty="0" smtClean="0">
                          <a:solidFill>
                            <a:schemeClr val="tx1"/>
                          </a:solidFill>
                          <a:effectLst/>
                          <a:cs typeface="B Nazanin" panose="00000400000000000000" pitchFamily="2" charset="-78"/>
                        </a:rPr>
                        <a:t>The effect of </a:t>
                      </a:r>
                      <a:r>
                        <a:rPr lang="en-US" sz="1600" b="1" dirty="0" err="1" smtClean="0">
                          <a:solidFill>
                            <a:schemeClr val="tx1"/>
                          </a:solidFill>
                          <a:effectLst/>
                          <a:cs typeface="B Nazanin" panose="00000400000000000000" pitchFamily="2" charset="-78"/>
                        </a:rPr>
                        <a:t>ethanolic</a:t>
                      </a:r>
                      <a:r>
                        <a:rPr lang="en-US" sz="1600" b="1" dirty="0" smtClean="0">
                          <a:solidFill>
                            <a:schemeClr val="tx1"/>
                          </a:solidFill>
                          <a:effectLst/>
                          <a:cs typeface="B Nazanin" panose="00000400000000000000" pitchFamily="2" charset="-78"/>
                        </a:rPr>
                        <a:t> extract of women on growth inhibition and enhancement of K-RAS / Cell Line proliferation in colon cancer.</a:t>
                      </a:r>
                      <a:endParaRPr lang="en-US" sz="1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ctr" rtl="1">
                        <a:lnSpc>
                          <a:spcPct val="107000"/>
                        </a:lnSpc>
                        <a:spcBef>
                          <a:spcPts val="0"/>
                        </a:spcBef>
                        <a:spcAft>
                          <a:spcPts val="800"/>
                        </a:spcAft>
                      </a:pPr>
                      <a:r>
                        <a:rPr lang="ar-SA" sz="1600" b="1" dirty="0">
                          <a:solidFill>
                            <a:schemeClr val="tx1"/>
                          </a:solidFill>
                          <a:effectLst/>
                          <a:cs typeface="B Nazanin" panose="00000400000000000000" pitchFamily="2" charset="-78"/>
                        </a:rPr>
                        <a:t>20</a:t>
                      </a:r>
                      <a:endParaRPr lang="en-US" sz="1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1784807177"/>
                  </a:ext>
                </a:extLst>
              </a:tr>
              <a:tr h="1597620">
                <a:tc>
                  <a:txBody>
                    <a:bodyPr/>
                    <a:lstStyle/>
                    <a:p>
                      <a:pPr marL="0" marR="0" algn="ctr" rtl="1">
                        <a:lnSpc>
                          <a:spcPct val="107000"/>
                        </a:lnSpc>
                        <a:spcBef>
                          <a:spcPts val="0"/>
                        </a:spcBef>
                        <a:spcAft>
                          <a:spcPts val="800"/>
                        </a:spcAft>
                      </a:pPr>
                      <a:r>
                        <a:rPr lang="en-US" sz="1600" b="1" dirty="0" smtClean="0">
                          <a:solidFill>
                            <a:schemeClr val="tx1"/>
                          </a:solidFill>
                          <a:effectLst/>
                          <a:cs typeface="B Nazanin" panose="00000400000000000000" pitchFamily="2" charset="-78"/>
                        </a:rPr>
                        <a:t>Dr. </a:t>
                      </a:r>
                      <a:r>
                        <a:rPr lang="en-US" sz="1600" b="1" dirty="0" err="1" smtClean="0">
                          <a:solidFill>
                            <a:schemeClr val="tx1"/>
                          </a:solidFill>
                          <a:effectLst/>
                          <a:cs typeface="B Nazanin" panose="00000400000000000000" pitchFamily="2" charset="-78"/>
                        </a:rPr>
                        <a:t>Kafashian</a:t>
                      </a:r>
                      <a:endParaRPr lang="en-US" sz="1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600" b="1" dirty="0" smtClean="0">
                          <a:solidFill>
                            <a:schemeClr val="tx1"/>
                          </a:solidFill>
                          <a:effectLst/>
                          <a:cs typeface="B Nazanin" panose="00000400000000000000" pitchFamily="2" charset="-78"/>
                        </a:rPr>
                        <a:t>Effect of silver nanoparticles isolated from chamomile on growth inhibition and enhancing HER2, </a:t>
                      </a:r>
                      <a:r>
                        <a:rPr lang="en-US" sz="1600" b="1" dirty="0" err="1" smtClean="0">
                          <a:solidFill>
                            <a:schemeClr val="tx1"/>
                          </a:solidFill>
                          <a:effectLst/>
                          <a:cs typeface="B Nazanin" panose="00000400000000000000" pitchFamily="2" charset="-78"/>
                        </a:rPr>
                        <a:t>Krass</a:t>
                      </a:r>
                      <a:r>
                        <a:rPr lang="en-US" sz="1600" b="1" dirty="0" smtClean="0">
                          <a:solidFill>
                            <a:schemeClr val="tx1"/>
                          </a:solidFill>
                          <a:effectLst/>
                          <a:cs typeface="B Nazanin" panose="00000400000000000000" pitchFamily="2" charset="-78"/>
                        </a:rPr>
                        <a:t> cell proliferation</a:t>
                      </a:r>
                      <a:endParaRPr lang="en-US" sz="1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r" rtl="1">
                        <a:lnSpc>
                          <a:spcPct val="107000"/>
                        </a:lnSpc>
                        <a:spcBef>
                          <a:spcPts val="0"/>
                        </a:spcBef>
                        <a:spcAft>
                          <a:spcPts val="800"/>
                        </a:spcAft>
                      </a:pPr>
                      <a:r>
                        <a:rPr lang="ar-SA" sz="1600" b="1" dirty="0">
                          <a:solidFill>
                            <a:schemeClr val="tx1"/>
                          </a:solidFill>
                          <a:effectLst/>
                          <a:cs typeface="B Nazanin" panose="00000400000000000000" pitchFamily="2" charset="-78"/>
                        </a:rPr>
                        <a:t>21</a:t>
                      </a:r>
                      <a:endParaRPr lang="en-US" sz="1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1129374661"/>
                  </a:ext>
                </a:extLst>
              </a:tr>
              <a:tr h="1597620">
                <a:tc>
                  <a:txBody>
                    <a:bodyPr/>
                    <a:lstStyle/>
                    <a:p>
                      <a:pPr marL="0" marR="0" algn="ctr" rtl="1">
                        <a:lnSpc>
                          <a:spcPct val="107000"/>
                        </a:lnSpc>
                        <a:spcBef>
                          <a:spcPts val="0"/>
                        </a:spcBef>
                        <a:spcAft>
                          <a:spcPts val="800"/>
                        </a:spcAft>
                      </a:pPr>
                      <a:r>
                        <a:rPr lang="en-US" sz="1600" b="1" dirty="0" smtClean="0">
                          <a:solidFill>
                            <a:schemeClr val="tx1"/>
                          </a:solidFill>
                          <a:effectLst/>
                          <a:cs typeface="B Nazanin" panose="00000400000000000000" pitchFamily="2" charset="-78"/>
                        </a:rPr>
                        <a:t>Dr. </a:t>
                      </a:r>
                      <a:r>
                        <a:rPr lang="en-US" sz="1600" b="1" dirty="0" err="1" smtClean="0">
                          <a:solidFill>
                            <a:schemeClr val="tx1"/>
                          </a:solidFill>
                          <a:effectLst/>
                          <a:cs typeface="B Nazanin" panose="00000400000000000000" pitchFamily="2" charset="-78"/>
                        </a:rPr>
                        <a:t>Moradi</a:t>
                      </a:r>
                      <a:endParaRPr lang="en-US" sz="1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0" marR="0" algn="l" rtl="1">
                        <a:lnSpc>
                          <a:spcPct val="107000"/>
                        </a:lnSpc>
                        <a:spcBef>
                          <a:spcPts val="0"/>
                        </a:spcBef>
                        <a:spcAft>
                          <a:spcPts val="800"/>
                        </a:spcAft>
                      </a:pPr>
                      <a:r>
                        <a:rPr lang="en-US" sz="1600" b="1" dirty="0" smtClean="0">
                          <a:solidFill>
                            <a:schemeClr val="tx1"/>
                          </a:solidFill>
                          <a:effectLst/>
                          <a:cs typeface="B Nazanin" panose="00000400000000000000" pitchFamily="2" charset="-78"/>
                        </a:rPr>
                        <a:t>Investigation of the relationship between laboratory criteria (CBC, CRP, UT) in children with focal non-fever, bacteremia and malignant infections (sepsis, meningitis, pyelonephritis).</a:t>
                      </a:r>
                      <a:endParaRPr lang="en-US" sz="1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tc>
                  <a:txBody>
                    <a:bodyPr/>
                    <a:lstStyle/>
                    <a:p>
                      <a:pPr marL="228600" marR="0" algn="r" rtl="1">
                        <a:lnSpc>
                          <a:spcPct val="107000"/>
                        </a:lnSpc>
                        <a:spcBef>
                          <a:spcPts val="0"/>
                        </a:spcBef>
                        <a:spcAft>
                          <a:spcPts val="800"/>
                        </a:spcAft>
                      </a:pPr>
                      <a:r>
                        <a:rPr lang="ar-SA" sz="1600" b="1" dirty="0">
                          <a:solidFill>
                            <a:schemeClr val="tx1"/>
                          </a:solidFill>
                          <a:effectLst/>
                          <a:cs typeface="B Nazanin" panose="00000400000000000000" pitchFamily="2" charset="-78"/>
                        </a:rPr>
                        <a:t>22</a:t>
                      </a:r>
                      <a:endParaRPr lang="en-US" sz="1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0" marR="0" marT="0" marB="0" anchor="ctr"/>
                </a:tc>
                <a:extLst>
                  <a:ext uri="{0D108BD9-81ED-4DB2-BD59-A6C34878D82A}">
                    <a16:rowId xmlns:a16="http://schemas.microsoft.com/office/drawing/2014/main" val="2289598729"/>
                  </a:ext>
                </a:extLst>
              </a:tr>
            </a:tbl>
          </a:graphicData>
        </a:graphic>
      </p:graphicFrame>
    </p:spTree>
    <p:extLst>
      <p:ext uri="{BB962C8B-B14F-4D97-AF65-F5344CB8AC3E}">
        <p14:creationId xmlns:p14="http://schemas.microsoft.com/office/powerpoint/2010/main" val="917669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4" y="483326"/>
            <a:ext cx="11266738" cy="1306284"/>
          </a:xfrm>
        </p:spPr>
        <p:style>
          <a:lnRef idx="1">
            <a:schemeClr val="accent5"/>
          </a:lnRef>
          <a:fillRef idx="2">
            <a:schemeClr val="accent5"/>
          </a:fillRef>
          <a:effectRef idx="1">
            <a:schemeClr val="accent5"/>
          </a:effectRef>
          <a:fontRef idx="minor">
            <a:schemeClr val="dk1"/>
          </a:fontRef>
        </p:style>
        <p:txBody>
          <a:bodyPr>
            <a:normAutofit/>
          </a:bodyPr>
          <a:lstStyle/>
          <a:p>
            <a:r>
              <a:rPr lang="en-US" sz="3600" dirty="0">
                <a:latin typeface="IranNastaliq" panose="02020505000000020003" pitchFamily="18" charset="0"/>
                <a:cs typeface="IranNastaliq" panose="02020505000000020003" pitchFamily="18" charset="0"/>
              </a:rPr>
              <a:t>Register approved by </a:t>
            </a:r>
            <a:r>
              <a:rPr lang="en-US" sz="3600" dirty="0" err="1" smtClean="0">
                <a:latin typeface="IranNastaliq" panose="02020505000000020003" pitchFamily="18" charset="0"/>
                <a:cs typeface="IranNastaliq" panose="02020505000000020003" pitchFamily="18" charset="0"/>
              </a:rPr>
              <a:t>emam</a:t>
            </a:r>
            <a:r>
              <a:rPr lang="en-US" sz="3600" dirty="0" smtClean="0">
                <a:latin typeface="IranNastaliq" panose="02020505000000020003" pitchFamily="18" charset="0"/>
                <a:cs typeface="IranNastaliq" panose="02020505000000020003" pitchFamily="18" charset="0"/>
              </a:rPr>
              <a:t> </a:t>
            </a:r>
            <a:r>
              <a:rPr lang="en-US" sz="3600" dirty="0">
                <a:latin typeface="IranNastaliq" panose="02020505000000020003" pitchFamily="18" charset="0"/>
                <a:cs typeface="IranNastaliq" panose="02020505000000020003" pitchFamily="18" charset="0"/>
              </a:rPr>
              <a:t>Khomeini Hospital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6293202"/>
              </p:ext>
            </p:extLst>
          </p:nvPr>
        </p:nvGraphicFramePr>
        <p:xfrm>
          <a:off x="431073" y="1789610"/>
          <a:ext cx="11266739" cy="673743"/>
        </p:xfrm>
        <a:graphic>
          <a:graphicData uri="http://schemas.openxmlformats.org/drawingml/2006/table">
            <a:tbl>
              <a:tblPr firstRow="1" bandRow="1">
                <a:tableStyleId>{7DF18680-E054-41AD-8BC1-D1AEF772440D}</a:tableStyleId>
              </a:tblPr>
              <a:tblGrid>
                <a:gridCol w="3755580">
                  <a:extLst>
                    <a:ext uri="{9D8B030D-6E8A-4147-A177-3AD203B41FA5}">
                      <a16:colId xmlns:a16="http://schemas.microsoft.com/office/drawing/2014/main" val="2563892265"/>
                    </a:ext>
                  </a:extLst>
                </a:gridCol>
                <a:gridCol w="6663741">
                  <a:extLst>
                    <a:ext uri="{9D8B030D-6E8A-4147-A177-3AD203B41FA5}">
                      <a16:colId xmlns:a16="http://schemas.microsoft.com/office/drawing/2014/main" val="1826336817"/>
                    </a:ext>
                  </a:extLst>
                </a:gridCol>
                <a:gridCol w="847418">
                  <a:extLst>
                    <a:ext uri="{9D8B030D-6E8A-4147-A177-3AD203B41FA5}">
                      <a16:colId xmlns:a16="http://schemas.microsoft.com/office/drawing/2014/main" val="1875973596"/>
                    </a:ext>
                  </a:extLst>
                </a:gridCol>
              </a:tblGrid>
              <a:tr h="673743">
                <a:tc>
                  <a:txBody>
                    <a:bodyPr/>
                    <a:lstStyle/>
                    <a:p>
                      <a:pPr algn="ctr"/>
                      <a:r>
                        <a:rPr lang="en-US" dirty="0" err="1" smtClean="0"/>
                        <a:t>Dr</a:t>
                      </a:r>
                      <a:r>
                        <a:rPr lang="en-US" dirty="0" smtClean="0"/>
                        <a:t> </a:t>
                      </a:r>
                      <a:r>
                        <a:rPr lang="en-US" dirty="0" err="1" smtClean="0"/>
                        <a:t>Masoumi</a:t>
                      </a:r>
                      <a:endParaRPr lang="en-US" dirty="0"/>
                    </a:p>
                  </a:txBody>
                  <a:tcPr/>
                </a:tc>
                <a:tc>
                  <a:txBody>
                    <a:bodyPr/>
                    <a:lstStyle/>
                    <a:p>
                      <a:pPr algn="r"/>
                      <a:r>
                        <a:rPr lang="en-US" dirty="0" smtClean="0"/>
                        <a:t>Kidney stone registry</a:t>
                      </a:r>
                      <a:endParaRPr lang="en-US" dirty="0"/>
                    </a:p>
                  </a:txBody>
                  <a:tcPr/>
                </a:tc>
                <a:tc>
                  <a:txBody>
                    <a:bodyPr/>
                    <a:lstStyle/>
                    <a:p>
                      <a:r>
                        <a:rPr lang="fa-IR" dirty="0" smtClean="0"/>
                        <a:t>1</a:t>
                      </a:r>
                      <a:endParaRPr lang="en-US" dirty="0"/>
                    </a:p>
                  </a:txBody>
                  <a:tcPr/>
                </a:tc>
                <a:extLst>
                  <a:ext uri="{0D108BD9-81ED-4DB2-BD59-A6C34878D82A}">
                    <a16:rowId xmlns:a16="http://schemas.microsoft.com/office/drawing/2014/main" val="1805260491"/>
                  </a:ext>
                </a:extLst>
              </a:tr>
            </a:tbl>
          </a:graphicData>
        </a:graphic>
      </p:graphicFrame>
    </p:spTree>
    <p:extLst>
      <p:ext uri="{BB962C8B-B14F-4D97-AF65-F5344CB8AC3E}">
        <p14:creationId xmlns:p14="http://schemas.microsoft.com/office/powerpoint/2010/main" val="18999169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428</TotalTime>
  <Words>717</Words>
  <Application>Microsoft Office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 Nazanin</vt:lpstr>
      <vt:lpstr>Calibri</vt:lpstr>
      <vt:lpstr>Garamond</vt:lpstr>
      <vt:lpstr>inherit</vt:lpstr>
      <vt:lpstr>IranNastaliq</vt:lpstr>
      <vt:lpstr>Raleway</vt:lpstr>
      <vt:lpstr>Times New Roman</vt:lpstr>
      <vt:lpstr>Organic</vt:lpstr>
      <vt:lpstr>PowerPoint Presentation</vt:lpstr>
      <vt:lpstr>PowerPoint Presentation</vt:lpstr>
      <vt:lpstr>Clinical research development unit of emam Khomeini Hospital  </vt:lpstr>
      <vt:lpstr>PowerPoint Presentation</vt:lpstr>
      <vt:lpstr>PowerPoint Presentation</vt:lpstr>
      <vt:lpstr>in the name of God  List of ongoing and ongoing projects of Imam Khomeini Hospital Development and Research Unit </vt:lpstr>
      <vt:lpstr>PowerPoint Presentation</vt:lpstr>
      <vt:lpstr>PowerPoint Presentation</vt:lpstr>
      <vt:lpstr>Register approved by emam Khomeini Hospital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royal</cp:lastModifiedBy>
  <cp:revision>28</cp:revision>
  <dcterms:created xsi:type="dcterms:W3CDTF">2019-12-26T18:34:25Z</dcterms:created>
  <dcterms:modified xsi:type="dcterms:W3CDTF">2019-12-30T08:20:06Z</dcterms:modified>
</cp:coreProperties>
</file>